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1" r:id="rId3"/>
  </p:sldMasterIdLst>
  <p:notesMasterIdLst>
    <p:notesMasterId r:id="rId28"/>
  </p:notesMasterIdLst>
  <p:sldIdLst>
    <p:sldId id="256" r:id="rId4"/>
    <p:sldId id="656" r:id="rId5"/>
    <p:sldId id="660" r:id="rId6"/>
    <p:sldId id="658" r:id="rId7"/>
    <p:sldId id="671" r:id="rId8"/>
    <p:sldId id="672" r:id="rId9"/>
    <p:sldId id="673" r:id="rId10"/>
    <p:sldId id="676" r:id="rId11"/>
    <p:sldId id="677" r:id="rId12"/>
    <p:sldId id="674" r:id="rId13"/>
    <p:sldId id="663" r:id="rId14"/>
    <p:sldId id="665" r:id="rId15"/>
    <p:sldId id="684" r:id="rId16"/>
    <p:sldId id="678" r:id="rId17"/>
    <p:sldId id="679" r:id="rId18"/>
    <p:sldId id="680" r:id="rId19"/>
    <p:sldId id="681" r:id="rId20"/>
    <p:sldId id="682" r:id="rId21"/>
    <p:sldId id="683" r:id="rId22"/>
    <p:sldId id="666" r:id="rId23"/>
    <p:sldId id="667" r:id="rId24"/>
    <p:sldId id="668" r:id="rId25"/>
    <p:sldId id="669" r:id="rId26"/>
    <p:sldId id="32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7CC8EC-7B02-5443-8986-B1C34029493D}" v="1" dt="2024-04-30T08:28:38.8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autoAdjust="0"/>
    <p:restoredTop sz="96327"/>
  </p:normalViewPr>
  <p:slideViewPr>
    <p:cSldViewPr snapToGrid="0">
      <p:cViewPr varScale="1">
        <p:scale>
          <a:sx n="124" d="100"/>
          <a:sy n="124" d="100"/>
        </p:scale>
        <p:origin x="120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26933607438_tp_box_2" providerId="OAuth2" clId="{5F7CC8EC-7B02-5443-8986-B1C34029493D}"/>
    <pc:docChg chg="undo custSel modSld">
      <pc:chgData name="" userId="26933607438_tp_box_2" providerId="OAuth2" clId="{5F7CC8EC-7B02-5443-8986-B1C34029493D}" dt="2024-04-30T08:28:47.578" v="6" actId="478"/>
      <pc:docMkLst>
        <pc:docMk/>
      </pc:docMkLst>
      <pc:sldChg chg="modSp mod">
        <pc:chgData name="" userId="26933607438_tp_box_2" providerId="OAuth2" clId="{5F7CC8EC-7B02-5443-8986-B1C34029493D}" dt="2024-04-30T08:28:39.038" v="3" actId="27636"/>
        <pc:sldMkLst>
          <pc:docMk/>
          <pc:sldMk cId="4008178733" sldId="673"/>
        </pc:sldMkLst>
        <pc:spChg chg="mod">
          <ac:chgData name="" userId="26933607438_tp_box_2" providerId="OAuth2" clId="{5F7CC8EC-7B02-5443-8986-B1C34029493D}" dt="2024-04-30T08:28:39.038" v="3" actId="27636"/>
          <ac:spMkLst>
            <pc:docMk/>
            <pc:sldMk cId="4008178733" sldId="673"/>
            <ac:spMk id="3" creationId="{00000000-0000-0000-0000-000000000000}"/>
          </ac:spMkLst>
        </pc:spChg>
      </pc:sldChg>
      <pc:sldChg chg="delSp modSp mod delAnim">
        <pc:chgData name="" userId="26933607438_tp_box_2" providerId="OAuth2" clId="{5F7CC8EC-7B02-5443-8986-B1C34029493D}" dt="2024-04-30T08:28:47.578" v="6" actId="478"/>
        <pc:sldMkLst>
          <pc:docMk/>
          <pc:sldMk cId="759506319" sldId="679"/>
        </pc:sldMkLst>
        <pc:spChg chg="del">
          <ac:chgData name="" userId="26933607438_tp_box_2" providerId="OAuth2" clId="{5F7CC8EC-7B02-5443-8986-B1C34029493D}" dt="2024-04-30T08:28:43.337" v="5" actId="478"/>
          <ac:spMkLst>
            <pc:docMk/>
            <pc:sldMk cId="759506319" sldId="679"/>
            <ac:spMk id="4" creationId="{60541767-E43F-F30E-2C10-642E81506A5A}"/>
          </ac:spMkLst>
        </pc:spChg>
        <pc:spChg chg="del mod">
          <ac:chgData name="" userId="26933607438_tp_box_2" providerId="OAuth2" clId="{5F7CC8EC-7B02-5443-8986-B1C34029493D}" dt="2024-04-30T08:28:40.704" v="4" actId="478"/>
          <ac:spMkLst>
            <pc:docMk/>
            <pc:sldMk cId="759506319" sldId="679"/>
            <ac:spMk id="5" creationId="{85BAFA40-B735-196C-697D-042BFA0B76A1}"/>
          </ac:spMkLst>
        </pc:spChg>
        <pc:spChg chg="del">
          <ac:chgData name="" userId="26933607438_tp_box_2" providerId="OAuth2" clId="{5F7CC8EC-7B02-5443-8986-B1C34029493D}" dt="2024-04-30T08:28:47.578" v="6" actId="478"/>
          <ac:spMkLst>
            <pc:docMk/>
            <pc:sldMk cId="759506319" sldId="679"/>
            <ac:spMk id="6" creationId="{9A18BFA0-BF78-71D1-85C2-171A43D282E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F66785-DCBB-3F43-BFED-02E0B6AE0B66}" type="doc">
      <dgm:prSet loTypeId="urn:microsoft.com/office/officeart/2005/8/layout/process5" loCatId="" qsTypeId="urn:microsoft.com/office/officeart/2005/8/quickstyle/simple1" qsCatId="simple" csTypeId="urn:microsoft.com/office/officeart/2005/8/colors/accent1_2" csCatId="accent1" phldr="1"/>
      <dgm:spPr/>
      <dgm:t>
        <a:bodyPr/>
        <a:lstStyle/>
        <a:p>
          <a:endParaRPr lang="en-US"/>
        </a:p>
      </dgm:t>
    </dgm:pt>
    <dgm:pt modelId="{68C1EEC9-BDD9-7446-BA34-3F16AD9F9445}">
      <dgm:prSet phldrT="[Text]"/>
      <dgm:spPr/>
      <dgm:t>
        <a:bodyPr/>
        <a:lstStyle/>
        <a:p>
          <a:r>
            <a:rPr lang="en-US" dirty="0"/>
            <a:t>Identify population and drug</a:t>
          </a:r>
        </a:p>
      </dgm:t>
    </dgm:pt>
    <dgm:pt modelId="{EB4087C5-1C57-4847-B024-9BFDB3532FC5}" type="parTrans" cxnId="{AAC808CE-8DBB-8F45-9EF5-7CD645201698}">
      <dgm:prSet/>
      <dgm:spPr/>
      <dgm:t>
        <a:bodyPr/>
        <a:lstStyle/>
        <a:p>
          <a:endParaRPr lang="en-US"/>
        </a:p>
      </dgm:t>
    </dgm:pt>
    <dgm:pt modelId="{22F832F8-FD8B-F041-BC28-BFCD60580D62}" type="sibTrans" cxnId="{AAC808CE-8DBB-8F45-9EF5-7CD645201698}">
      <dgm:prSet/>
      <dgm:spPr/>
      <dgm:t>
        <a:bodyPr/>
        <a:lstStyle/>
        <a:p>
          <a:endParaRPr lang="en-US"/>
        </a:p>
      </dgm:t>
    </dgm:pt>
    <dgm:pt modelId="{02427C7D-947F-3A47-AAA3-86E80E7B0D54}">
      <dgm:prSet phldrT="[Text]"/>
      <dgm:spPr/>
      <dgm:t>
        <a:bodyPr/>
        <a:lstStyle/>
        <a:p>
          <a:r>
            <a:rPr lang="en-US" dirty="0"/>
            <a:t>Obtain drug concentrations during dosing interval</a:t>
          </a:r>
        </a:p>
      </dgm:t>
    </dgm:pt>
    <dgm:pt modelId="{8A1FF416-32DC-5A4B-ADAC-EB09D06A0B77}" type="parTrans" cxnId="{93A7D4A2-EBFB-AF42-AB4D-B08FD2EA46DB}">
      <dgm:prSet/>
      <dgm:spPr/>
      <dgm:t>
        <a:bodyPr/>
        <a:lstStyle/>
        <a:p>
          <a:endParaRPr lang="en-US"/>
        </a:p>
      </dgm:t>
    </dgm:pt>
    <dgm:pt modelId="{AE9CBCDE-F2D4-6C4F-A149-45B1CBFDE8C6}" type="sibTrans" cxnId="{93A7D4A2-EBFB-AF42-AB4D-B08FD2EA46DB}">
      <dgm:prSet/>
      <dgm:spPr/>
      <dgm:t>
        <a:bodyPr/>
        <a:lstStyle/>
        <a:p>
          <a:endParaRPr lang="en-US"/>
        </a:p>
      </dgm:t>
    </dgm:pt>
    <dgm:pt modelId="{A1E9A23B-A3F8-FD46-9E14-632C23EF0D87}">
      <dgm:prSet phldrT="[Text]"/>
      <dgm:spPr/>
      <dgm:t>
        <a:bodyPr/>
        <a:lstStyle/>
        <a:p>
          <a:r>
            <a:rPr lang="en-US" dirty="0"/>
            <a:t>Population PK modeling and simulations</a:t>
          </a:r>
        </a:p>
      </dgm:t>
    </dgm:pt>
    <dgm:pt modelId="{93E6EDAE-AEE5-2145-AFBF-7FA5DAA214FB}" type="parTrans" cxnId="{DD865B0F-3273-C148-B02A-0CB0FF571B90}">
      <dgm:prSet/>
      <dgm:spPr/>
      <dgm:t>
        <a:bodyPr/>
        <a:lstStyle/>
        <a:p>
          <a:endParaRPr lang="en-US"/>
        </a:p>
      </dgm:t>
    </dgm:pt>
    <dgm:pt modelId="{A54A0DDA-C952-5C46-BC0B-60E3368DA237}" type="sibTrans" cxnId="{DD865B0F-3273-C148-B02A-0CB0FF571B90}">
      <dgm:prSet/>
      <dgm:spPr/>
      <dgm:t>
        <a:bodyPr/>
        <a:lstStyle/>
        <a:p>
          <a:endParaRPr lang="en-US"/>
        </a:p>
      </dgm:t>
    </dgm:pt>
    <dgm:pt modelId="{6CCE89D4-EEF4-CA45-A76D-367A2C96E1DC}">
      <dgm:prSet phldrT="[Text]"/>
      <dgm:spPr/>
      <dgm:t>
        <a:bodyPr/>
        <a:lstStyle/>
        <a:p>
          <a:r>
            <a:rPr lang="en-US" dirty="0"/>
            <a:t>Determine PK equation that fits the modeling</a:t>
          </a:r>
        </a:p>
      </dgm:t>
    </dgm:pt>
    <dgm:pt modelId="{817A34DE-1001-F044-9D20-55D50D8E11CE}" type="parTrans" cxnId="{11CB70E0-D9A8-6841-B0DC-7AEB6F1D9FCF}">
      <dgm:prSet/>
      <dgm:spPr/>
      <dgm:t>
        <a:bodyPr/>
        <a:lstStyle/>
        <a:p>
          <a:endParaRPr lang="en-US"/>
        </a:p>
      </dgm:t>
    </dgm:pt>
    <dgm:pt modelId="{D5D3DBE7-A288-2044-8569-DE48C776C118}" type="sibTrans" cxnId="{11CB70E0-D9A8-6841-B0DC-7AEB6F1D9FCF}">
      <dgm:prSet/>
      <dgm:spPr/>
      <dgm:t>
        <a:bodyPr/>
        <a:lstStyle/>
        <a:p>
          <a:endParaRPr lang="en-US"/>
        </a:p>
      </dgm:t>
    </dgm:pt>
    <dgm:pt modelId="{6BB42ACD-E661-1D48-AE42-C2FCFA44B315}">
      <dgm:prSet phldrT="[Text]"/>
      <dgm:spPr/>
      <dgm:t>
        <a:bodyPr/>
        <a:lstStyle/>
        <a:p>
          <a:r>
            <a:rPr lang="en-US" dirty="0"/>
            <a:t>Develop calculator</a:t>
          </a:r>
        </a:p>
      </dgm:t>
    </dgm:pt>
    <dgm:pt modelId="{F18D105C-F07E-7040-8979-56551598158E}" type="parTrans" cxnId="{181527AF-DD27-9A4B-AAEE-23812B1BFCB6}">
      <dgm:prSet/>
      <dgm:spPr/>
      <dgm:t>
        <a:bodyPr/>
        <a:lstStyle/>
        <a:p>
          <a:endParaRPr lang="en-US"/>
        </a:p>
      </dgm:t>
    </dgm:pt>
    <dgm:pt modelId="{87BD0B7D-438B-B441-B6D2-F155AFF7C0A3}" type="sibTrans" cxnId="{181527AF-DD27-9A4B-AAEE-23812B1BFCB6}">
      <dgm:prSet/>
      <dgm:spPr/>
      <dgm:t>
        <a:bodyPr/>
        <a:lstStyle/>
        <a:p>
          <a:endParaRPr lang="en-US"/>
        </a:p>
      </dgm:t>
    </dgm:pt>
    <dgm:pt modelId="{CED45FF0-0160-344E-A0F7-ED6B82CAB932}">
      <dgm:prSet/>
      <dgm:spPr/>
      <dgm:t>
        <a:bodyPr/>
        <a:lstStyle/>
        <a:p>
          <a:r>
            <a:rPr lang="en-US" dirty="0"/>
            <a:t>Validate calculator and measure clinical outcomes</a:t>
          </a:r>
        </a:p>
      </dgm:t>
    </dgm:pt>
    <dgm:pt modelId="{4C55993A-E750-334A-9FA9-CE105A01C26A}" type="parTrans" cxnId="{386BF3E4-113E-0745-957E-13C9FB3589F5}">
      <dgm:prSet/>
      <dgm:spPr/>
      <dgm:t>
        <a:bodyPr/>
        <a:lstStyle/>
        <a:p>
          <a:endParaRPr lang="en-US"/>
        </a:p>
      </dgm:t>
    </dgm:pt>
    <dgm:pt modelId="{2170B078-0F02-9444-829B-3C774006CDFC}" type="sibTrans" cxnId="{386BF3E4-113E-0745-957E-13C9FB3589F5}">
      <dgm:prSet/>
      <dgm:spPr/>
      <dgm:t>
        <a:bodyPr/>
        <a:lstStyle/>
        <a:p>
          <a:endParaRPr lang="en-US"/>
        </a:p>
      </dgm:t>
    </dgm:pt>
    <dgm:pt modelId="{0B6D5E76-85E2-9E4A-AE27-2FC54808A2E3}" type="pres">
      <dgm:prSet presAssocID="{52F66785-DCBB-3F43-BFED-02E0B6AE0B66}" presName="diagram" presStyleCnt="0">
        <dgm:presLayoutVars>
          <dgm:dir/>
          <dgm:resizeHandles val="exact"/>
        </dgm:presLayoutVars>
      </dgm:prSet>
      <dgm:spPr/>
    </dgm:pt>
    <dgm:pt modelId="{DFA658F4-E25B-D74C-984E-652E9BA2C9AB}" type="pres">
      <dgm:prSet presAssocID="{68C1EEC9-BDD9-7446-BA34-3F16AD9F9445}" presName="node" presStyleLbl="node1" presStyleIdx="0" presStyleCnt="6">
        <dgm:presLayoutVars>
          <dgm:bulletEnabled val="1"/>
        </dgm:presLayoutVars>
      </dgm:prSet>
      <dgm:spPr/>
    </dgm:pt>
    <dgm:pt modelId="{D77DD865-456A-804F-B379-443CE6622ACA}" type="pres">
      <dgm:prSet presAssocID="{22F832F8-FD8B-F041-BC28-BFCD60580D62}" presName="sibTrans" presStyleLbl="sibTrans2D1" presStyleIdx="0" presStyleCnt="5"/>
      <dgm:spPr/>
    </dgm:pt>
    <dgm:pt modelId="{2DDA3167-AF04-C24A-A74D-9DA6F6A0DCE4}" type="pres">
      <dgm:prSet presAssocID="{22F832F8-FD8B-F041-BC28-BFCD60580D62}" presName="connectorText" presStyleLbl="sibTrans2D1" presStyleIdx="0" presStyleCnt="5"/>
      <dgm:spPr/>
    </dgm:pt>
    <dgm:pt modelId="{A843A545-4B8F-4C44-96D4-015662443183}" type="pres">
      <dgm:prSet presAssocID="{02427C7D-947F-3A47-AAA3-86E80E7B0D54}" presName="node" presStyleLbl="node1" presStyleIdx="1" presStyleCnt="6">
        <dgm:presLayoutVars>
          <dgm:bulletEnabled val="1"/>
        </dgm:presLayoutVars>
      </dgm:prSet>
      <dgm:spPr/>
    </dgm:pt>
    <dgm:pt modelId="{D9155A43-ED9D-054F-99E4-0224D088A60B}" type="pres">
      <dgm:prSet presAssocID="{AE9CBCDE-F2D4-6C4F-A149-45B1CBFDE8C6}" presName="sibTrans" presStyleLbl="sibTrans2D1" presStyleIdx="1" presStyleCnt="5"/>
      <dgm:spPr/>
    </dgm:pt>
    <dgm:pt modelId="{693A881C-FA95-624A-8310-33D7F17DF05B}" type="pres">
      <dgm:prSet presAssocID="{AE9CBCDE-F2D4-6C4F-A149-45B1CBFDE8C6}" presName="connectorText" presStyleLbl="sibTrans2D1" presStyleIdx="1" presStyleCnt="5"/>
      <dgm:spPr/>
    </dgm:pt>
    <dgm:pt modelId="{28A177B9-E6CC-C64B-9680-677A032816FA}" type="pres">
      <dgm:prSet presAssocID="{A1E9A23B-A3F8-FD46-9E14-632C23EF0D87}" presName="node" presStyleLbl="node1" presStyleIdx="2" presStyleCnt="6">
        <dgm:presLayoutVars>
          <dgm:bulletEnabled val="1"/>
        </dgm:presLayoutVars>
      </dgm:prSet>
      <dgm:spPr/>
    </dgm:pt>
    <dgm:pt modelId="{95CACFAE-E9B3-9A4A-9B10-821586D3E6C6}" type="pres">
      <dgm:prSet presAssocID="{A54A0DDA-C952-5C46-BC0B-60E3368DA237}" presName="sibTrans" presStyleLbl="sibTrans2D1" presStyleIdx="2" presStyleCnt="5"/>
      <dgm:spPr/>
    </dgm:pt>
    <dgm:pt modelId="{BF08FAFA-B424-8640-BA43-86DCDB7AB42F}" type="pres">
      <dgm:prSet presAssocID="{A54A0DDA-C952-5C46-BC0B-60E3368DA237}" presName="connectorText" presStyleLbl="sibTrans2D1" presStyleIdx="2" presStyleCnt="5"/>
      <dgm:spPr/>
    </dgm:pt>
    <dgm:pt modelId="{8C8A33B8-A389-D742-AE68-8EE9871B474F}" type="pres">
      <dgm:prSet presAssocID="{6CCE89D4-EEF4-CA45-A76D-367A2C96E1DC}" presName="node" presStyleLbl="node1" presStyleIdx="3" presStyleCnt="6">
        <dgm:presLayoutVars>
          <dgm:bulletEnabled val="1"/>
        </dgm:presLayoutVars>
      </dgm:prSet>
      <dgm:spPr/>
    </dgm:pt>
    <dgm:pt modelId="{B8B6EC16-CFD4-8C4B-9B2B-4258F580FA0E}" type="pres">
      <dgm:prSet presAssocID="{D5D3DBE7-A288-2044-8569-DE48C776C118}" presName="sibTrans" presStyleLbl="sibTrans2D1" presStyleIdx="3" presStyleCnt="5"/>
      <dgm:spPr/>
    </dgm:pt>
    <dgm:pt modelId="{E80A14BB-A339-4247-AF31-377A54372288}" type="pres">
      <dgm:prSet presAssocID="{D5D3DBE7-A288-2044-8569-DE48C776C118}" presName="connectorText" presStyleLbl="sibTrans2D1" presStyleIdx="3" presStyleCnt="5"/>
      <dgm:spPr/>
    </dgm:pt>
    <dgm:pt modelId="{B2411DE2-E5B6-A44B-8783-50D885A82D23}" type="pres">
      <dgm:prSet presAssocID="{6BB42ACD-E661-1D48-AE42-C2FCFA44B315}" presName="node" presStyleLbl="node1" presStyleIdx="4" presStyleCnt="6">
        <dgm:presLayoutVars>
          <dgm:bulletEnabled val="1"/>
        </dgm:presLayoutVars>
      </dgm:prSet>
      <dgm:spPr/>
    </dgm:pt>
    <dgm:pt modelId="{EC2DDA30-1D21-9C4D-AF1E-4ED5A29C5E9B}" type="pres">
      <dgm:prSet presAssocID="{87BD0B7D-438B-B441-B6D2-F155AFF7C0A3}" presName="sibTrans" presStyleLbl="sibTrans2D1" presStyleIdx="4" presStyleCnt="5"/>
      <dgm:spPr/>
    </dgm:pt>
    <dgm:pt modelId="{E8C1A153-B7CB-1F4E-B05A-3F6BFBA76505}" type="pres">
      <dgm:prSet presAssocID="{87BD0B7D-438B-B441-B6D2-F155AFF7C0A3}" presName="connectorText" presStyleLbl="sibTrans2D1" presStyleIdx="4" presStyleCnt="5"/>
      <dgm:spPr/>
    </dgm:pt>
    <dgm:pt modelId="{F0FA2BF9-DDBC-5E4F-92E9-E0E0FF3E54DB}" type="pres">
      <dgm:prSet presAssocID="{CED45FF0-0160-344E-A0F7-ED6B82CAB932}" presName="node" presStyleLbl="node1" presStyleIdx="5" presStyleCnt="6">
        <dgm:presLayoutVars>
          <dgm:bulletEnabled val="1"/>
        </dgm:presLayoutVars>
      </dgm:prSet>
      <dgm:spPr/>
    </dgm:pt>
  </dgm:ptLst>
  <dgm:cxnLst>
    <dgm:cxn modelId="{2005B90D-D012-984D-9848-FCDCDB233B18}" type="presOf" srcId="{A54A0DDA-C952-5C46-BC0B-60E3368DA237}" destId="{95CACFAE-E9B3-9A4A-9B10-821586D3E6C6}" srcOrd="0" destOrd="0" presId="urn:microsoft.com/office/officeart/2005/8/layout/process5"/>
    <dgm:cxn modelId="{DD865B0F-3273-C148-B02A-0CB0FF571B90}" srcId="{52F66785-DCBB-3F43-BFED-02E0B6AE0B66}" destId="{A1E9A23B-A3F8-FD46-9E14-632C23EF0D87}" srcOrd="2" destOrd="0" parTransId="{93E6EDAE-AEE5-2145-AFBF-7FA5DAA214FB}" sibTransId="{A54A0DDA-C952-5C46-BC0B-60E3368DA237}"/>
    <dgm:cxn modelId="{97FF1014-84BF-C441-9762-3DE8CEA4B55A}" type="presOf" srcId="{52F66785-DCBB-3F43-BFED-02E0B6AE0B66}" destId="{0B6D5E76-85E2-9E4A-AE27-2FC54808A2E3}" srcOrd="0" destOrd="0" presId="urn:microsoft.com/office/officeart/2005/8/layout/process5"/>
    <dgm:cxn modelId="{66978815-75BB-C847-978A-A5BDB402446E}" type="presOf" srcId="{22F832F8-FD8B-F041-BC28-BFCD60580D62}" destId="{2DDA3167-AF04-C24A-A74D-9DA6F6A0DCE4}" srcOrd="1" destOrd="0" presId="urn:microsoft.com/office/officeart/2005/8/layout/process5"/>
    <dgm:cxn modelId="{A5FE3C44-1B4F-7740-8A9B-A2D073A04B18}" type="presOf" srcId="{CED45FF0-0160-344E-A0F7-ED6B82CAB932}" destId="{F0FA2BF9-DDBC-5E4F-92E9-E0E0FF3E54DB}" srcOrd="0" destOrd="0" presId="urn:microsoft.com/office/officeart/2005/8/layout/process5"/>
    <dgm:cxn modelId="{BCE49F55-99FE-1344-9215-F0973B5E3AF4}" type="presOf" srcId="{22F832F8-FD8B-F041-BC28-BFCD60580D62}" destId="{D77DD865-456A-804F-B379-443CE6622ACA}" srcOrd="0" destOrd="0" presId="urn:microsoft.com/office/officeart/2005/8/layout/process5"/>
    <dgm:cxn modelId="{A91DC95D-D5BD-CC4E-9BFB-36A1125541D7}" type="presOf" srcId="{6CCE89D4-EEF4-CA45-A76D-367A2C96E1DC}" destId="{8C8A33B8-A389-D742-AE68-8EE9871B474F}" srcOrd="0" destOrd="0" presId="urn:microsoft.com/office/officeart/2005/8/layout/process5"/>
    <dgm:cxn modelId="{A2540168-4A07-D94E-96C0-6EE56793FD10}" type="presOf" srcId="{A1E9A23B-A3F8-FD46-9E14-632C23EF0D87}" destId="{28A177B9-E6CC-C64B-9680-677A032816FA}" srcOrd="0" destOrd="0" presId="urn:microsoft.com/office/officeart/2005/8/layout/process5"/>
    <dgm:cxn modelId="{A9E4CC71-B4F1-7C49-B906-FACE0B0C3049}" type="presOf" srcId="{D5D3DBE7-A288-2044-8569-DE48C776C118}" destId="{E80A14BB-A339-4247-AF31-377A54372288}" srcOrd="1" destOrd="0" presId="urn:microsoft.com/office/officeart/2005/8/layout/process5"/>
    <dgm:cxn modelId="{CB16188F-7DE5-3F43-9CC0-4B371AF3DE11}" type="presOf" srcId="{87BD0B7D-438B-B441-B6D2-F155AFF7C0A3}" destId="{E8C1A153-B7CB-1F4E-B05A-3F6BFBA76505}" srcOrd="1" destOrd="0" presId="urn:microsoft.com/office/officeart/2005/8/layout/process5"/>
    <dgm:cxn modelId="{93A7D4A2-EBFB-AF42-AB4D-B08FD2EA46DB}" srcId="{52F66785-DCBB-3F43-BFED-02E0B6AE0B66}" destId="{02427C7D-947F-3A47-AAA3-86E80E7B0D54}" srcOrd="1" destOrd="0" parTransId="{8A1FF416-32DC-5A4B-ADAC-EB09D06A0B77}" sibTransId="{AE9CBCDE-F2D4-6C4F-A149-45B1CBFDE8C6}"/>
    <dgm:cxn modelId="{181527AF-DD27-9A4B-AAEE-23812B1BFCB6}" srcId="{52F66785-DCBB-3F43-BFED-02E0B6AE0B66}" destId="{6BB42ACD-E661-1D48-AE42-C2FCFA44B315}" srcOrd="4" destOrd="0" parTransId="{F18D105C-F07E-7040-8979-56551598158E}" sibTransId="{87BD0B7D-438B-B441-B6D2-F155AFF7C0A3}"/>
    <dgm:cxn modelId="{E61B63B7-5F8C-4648-935D-EF47EAE5867E}" type="presOf" srcId="{AE9CBCDE-F2D4-6C4F-A149-45B1CBFDE8C6}" destId="{D9155A43-ED9D-054F-99E4-0224D088A60B}" srcOrd="0" destOrd="0" presId="urn:microsoft.com/office/officeart/2005/8/layout/process5"/>
    <dgm:cxn modelId="{928582C1-E2EB-2944-9583-920029824A25}" type="presOf" srcId="{6BB42ACD-E661-1D48-AE42-C2FCFA44B315}" destId="{B2411DE2-E5B6-A44B-8783-50D885A82D23}" srcOrd="0" destOrd="0" presId="urn:microsoft.com/office/officeart/2005/8/layout/process5"/>
    <dgm:cxn modelId="{AAC808CE-8DBB-8F45-9EF5-7CD645201698}" srcId="{52F66785-DCBB-3F43-BFED-02E0B6AE0B66}" destId="{68C1EEC9-BDD9-7446-BA34-3F16AD9F9445}" srcOrd="0" destOrd="0" parTransId="{EB4087C5-1C57-4847-B024-9BFDB3532FC5}" sibTransId="{22F832F8-FD8B-F041-BC28-BFCD60580D62}"/>
    <dgm:cxn modelId="{47070BCE-6B30-A844-940B-4B96C8141ADF}" type="presOf" srcId="{D5D3DBE7-A288-2044-8569-DE48C776C118}" destId="{B8B6EC16-CFD4-8C4B-9B2B-4258F580FA0E}" srcOrd="0" destOrd="0" presId="urn:microsoft.com/office/officeart/2005/8/layout/process5"/>
    <dgm:cxn modelId="{11CB70E0-D9A8-6841-B0DC-7AEB6F1D9FCF}" srcId="{52F66785-DCBB-3F43-BFED-02E0B6AE0B66}" destId="{6CCE89D4-EEF4-CA45-A76D-367A2C96E1DC}" srcOrd="3" destOrd="0" parTransId="{817A34DE-1001-F044-9D20-55D50D8E11CE}" sibTransId="{D5D3DBE7-A288-2044-8569-DE48C776C118}"/>
    <dgm:cxn modelId="{7DBEF2E0-31FF-6A4D-BE7C-9EB81592D6D6}" type="presOf" srcId="{A54A0DDA-C952-5C46-BC0B-60E3368DA237}" destId="{BF08FAFA-B424-8640-BA43-86DCDB7AB42F}" srcOrd="1" destOrd="0" presId="urn:microsoft.com/office/officeart/2005/8/layout/process5"/>
    <dgm:cxn modelId="{386BF3E4-113E-0745-957E-13C9FB3589F5}" srcId="{52F66785-DCBB-3F43-BFED-02E0B6AE0B66}" destId="{CED45FF0-0160-344E-A0F7-ED6B82CAB932}" srcOrd="5" destOrd="0" parTransId="{4C55993A-E750-334A-9FA9-CE105A01C26A}" sibTransId="{2170B078-0F02-9444-829B-3C774006CDFC}"/>
    <dgm:cxn modelId="{2A80B0E8-4797-1246-BDF8-854AAA21BD36}" type="presOf" srcId="{02427C7D-947F-3A47-AAA3-86E80E7B0D54}" destId="{A843A545-4B8F-4C44-96D4-015662443183}" srcOrd="0" destOrd="0" presId="urn:microsoft.com/office/officeart/2005/8/layout/process5"/>
    <dgm:cxn modelId="{45E09EEB-BDFD-AA49-A2BD-404B52C9F56F}" type="presOf" srcId="{AE9CBCDE-F2D4-6C4F-A149-45B1CBFDE8C6}" destId="{693A881C-FA95-624A-8310-33D7F17DF05B}" srcOrd="1" destOrd="0" presId="urn:microsoft.com/office/officeart/2005/8/layout/process5"/>
    <dgm:cxn modelId="{E9DB25ED-08CC-2344-BCF9-27C56FB821B6}" type="presOf" srcId="{87BD0B7D-438B-B441-B6D2-F155AFF7C0A3}" destId="{EC2DDA30-1D21-9C4D-AF1E-4ED5A29C5E9B}" srcOrd="0" destOrd="0" presId="urn:microsoft.com/office/officeart/2005/8/layout/process5"/>
    <dgm:cxn modelId="{A0F4ACFF-A7AB-E14D-9F52-AC7EEDB3DD34}" type="presOf" srcId="{68C1EEC9-BDD9-7446-BA34-3F16AD9F9445}" destId="{DFA658F4-E25B-D74C-984E-652E9BA2C9AB}" srcOrd="0" destOrd="0" presId="urn:microsoft.com/office/officeart/2005/8/layout/process5"/>
    <dgm:cxn modelId="{FCA9F4B5-7551-DC4F-BD6C-AF4B81F21070}" type="presParOf" srcId="{0B6D5E76-85E2-9E4A-AE27-2FC54808A2E3}" destId="{DFA658F4-E25B-D74C-984E-652E9BA2C9AB}" srcOrd="0" destOrd="0" presId="urn:microsoft.com/office/officeart/2005/8/layout/process5"/>
    <dgm:cxn modelId="{56D164DC-56CF-7144-A4A6-C4E328EBB10E}" type="presParOf" srcId="{0B6D5E76-85E2-9E4A-AE27-2FC54808A2E3}" destId="{D77DD865-456A-804F-B379-443CE6622ACA}" srcOrd="1" destOrd="0" presId="urn:microsoft.com/office/officeart/2005/8/layout/process5"/>
    <dgm:cxn modelId="{2F295E66-799D-3A4B-8D7D-A8808679D925}" type="presParOf" srcId="{D77DD865-456A-804F-B379-443CE6622ACA}" destId="{2DDA3167-AF04-C24A-A74D-9DA6F6A0DCE4}" srcOrd="0" destOrd="0" presId="urn:microsoft.com/office/officeart/2005/8/layout/process5"/>
    <dgm:cxn modelId="{7C9DCA7D-5450-014A-8BCF-ACA5318F3ECB}" type="presParOf" srcId="{0B6D5E76-85E2-9E4A-AE27-2FC54808A2E3}" destId="{A843A545-4B8F-4C44-96D4-015662443183}" srcOrd="2" destOrd="0" presId="urn:microsoft.com/office/officeart/2005/8/layout/process5"/>
    <dgm:cxn modelId="{C56D2D0C-F3F8-DA4B-9AA4-FDECCDC920EE}" type="presParOf" srcId="{0B6D5E76-85E2-9E4A-AE27-2FC54808A2E3}" destId="{D9155A43-ED9D-054F-99E4-0224D088A60B}" srcOrd="3" destOrd="0" presId="urn:microsoft.com/office/officeart/2005/8/layout/process5"/>
    <dgm:cxn modelId="{92F96183-3D2A-8A4B-9FDD-C664A1E9ED93}" type="presParOf" srcId="{D9155A43-ED9D-054F-99E4-0224D088A60B}" destId="{693A881C-FA95-624A-8310-33D7F17DF05B}" srcOrd="0" destOrd="0" presId="urn:microsoft.com/office/officeart/2005/8/layout/process5"/>
    <dgm:cxn modelId="{36C6AFC4-561B-9A46-9CFF-7DD014D8C561}" type="presParOf" srcId="{0B6D5E76-85E2-9E4A-AE27-2FC54808A2E3}" destId="{28A177B9-E6CC-C64B-9680-677A032816FA}" srcOrd="4" destOrd="0" presId="urn:microsoft.com/office/officeart/2005/8/layout/process5"/>
    <dgm:cxn modelId="{1BF38500-AFBF-314C-B322-A6457C7264B3}" type="presParOf" srcId="{0B6D5E76-85E2-9E4A-AE27-2FC54808A2E3}" destId="{95CACFAE-E9B3-9A4A-9B10-821586D3E6C6}" srcOrd="5" destOrd="0" presId="urn:microsoft.com/office/officeart/2005/8/layout/process5"/>
    <dgm:cxn modelId="{B0FE949C-AF81-0949-A7D2-9D3F19C425A8}" type="presParOf" srcId="{95CACFAE-E9B3-9A4A-9B10-821586D3E6C6}" destId="{BF08FAFA-B424-8640-BA43-86DCDB7AB42F}" srcOrd="0" destOrd="0" presId="urn:microsoft.com/office/officeart/2005/8/layout/process5"/>
    <dgm:cxn modelId="{31BF54E8-9299-034E-B258-96507F91461C}" type="presParOf" srcId="{0B6D5E76-85E2-9E4A-AE27-2FC54808A2E3}" destId="{8C8A33B8-A389-D742-AE68-8EE9871B474F}" srcOrd="6" destOrd="0" presId="urn:microsoft.com/office/officeart/2005/8/layout/process5"/>
    <dgm:cxn modelId="{52859CCB-8D02-B849-9BC8-0669AF0DDBD8}" type="presParOf" srcId="{0B6D5E76-85E2-9E4A-AE27-2FC54808A2E3}" destId="{B8B6EC16-CFD4-8C4B-9B2B-4258F580FA0E}" srcOrd="7" destOrd="0" presId="urn:microsoft.com/office/officeart/2005/8/layout/process5"/>
    <dgm:cxn modelId="{F39C1E5C-A6AD-CF4C-9876-FF0DB9A33438}" type="presParOf" srcId="{B8B6EC16-CFD4-8C4B-9B2B-4258F580FA0E}" destId="{E80A14BB-A339-4247-AF31-377A54372288}" srcOrd="0" destOrd="0" presId="urn:microsoft.com/office/officeart/2005/8/layout/process5"/>
    <dgm:cxn modelId="{72274948-F537-9249-9E3C-6E3BB8A0B66D}" type="presParOf" srcId="{0B6D5E76-85E2-9E4A-AE27-2FC54808A2E3}" destId="{B2411DE2-E5B6-A44B-8783-50D885A82D23}" srcOrd="8" destOrd="0" presId="urn:microsoft.com/office/officeart/2005/8/layout/process5"/>
    <dgm:cxn modelId="{DBC040DE-E96A-CB48-81B0-D80A679278A8}" type="presParOf" srcId="{0B6D5E76-85E2-9E4A-AE27-2FC54808A2E3}" destId="{EC2DDA30-1D21-9C4D-AF1E-4ED5A29C5E9B}" srcOrd="9" destOrd="0" presId="urn:microsoft.com/office/officeart/2005/8/layout/process5"/>
    <dgm:cxn modelId="{669B967D-C110-304E-BC64-6EAB74982286}" type="presParOf" srcId="{EC2DDA30-1D21-9C4D-AF1E-4ED5A29C5E9B}" destId="{E8C1A153-B7CB-1F4E-B05A-3F6BFBA76505}" srcOrd="0" destOrd="0" presId="urn:microsoft.com/office/officeart/2005/8/layout/process5"/>
    <dgm:cxn modelId="{F263D5B2-E777-4449-9070-D82E9EE835C3}" type="presParOf" srcId="{0B6D5E76-85E2-9E4A-AE27-2FC54808A2E3}" destId="{F0FA2BF9-DDBC-5E4F-92E9-E0E0FF3E54DB}"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A658F4-E25B-D74C-984E-652E9BA2C9AB}">
      <dsp:nvSpPr>
        <dsp:cNvPr id="0" name=""/>
        <dsp:cNvSpPr/>
      </dsp:nvSpPr>
      <dsp:spPr>
        <a:xfrm>
          <a:off x="1150658" y="1512"/>
          <a:ext cx="2297008" cy="13782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Identify population and drug</a:t>
          </a:r>
        </a:p>
      </dsp:txBody>
      <dsp:txXfrm>
        <a:off x="1191024" y="41878"/>
        <a:ext cx="2216276" cy="1297473"/>
      </dsp:txXfrm>
    </dsp:sp>
    <dsp:sp modelId="{D77DD865-456A-804F-B379-443CE6622ACA}">
      <dsp:nvSpPr>
        <dsp:cNvPr id="0" name=""/>
        <dsp:cNvSpPr/>
      </dsp:nvSpPr>
      <dsp:spPr>
        <a:xfrm>
          <a:off x="3649803" y="405785"/>
          <a:ext cx="486965" cy="5696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3649803" y="519717"/>
        <a:ext cx="340876" cy="341794"/>
      </dsp:txXfrm>
    </dsp:sp>
    <dsp:sp modelId="{A843A545-4B8F-4C44-96D4-015662443183}">
      <dsp:nvSpPr>
        <dsp:cNvPr id="0" name=""/>
        <dsp:cNvSpPr/>
      </dsp:nvSpPr>
      <dsp:spPr>
        <a:xfrm>
          <a:off x="4366470" y="1512"/>
          <a:ext cx="2297008" cy="13782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Obtain drug concentrations during dosing interval</a:t>
          </a:r>
        </a:p>
      </dsp:txBody>
      <dsp:txXfrm>
        <a:off x="4406836" y="41878"/>
        <a:ext cx="2216276" cy="1297473"/>
      </dsp:txXfrm>
    </dsp:sp>
    <dsp:sp modelId="{D9155A43-ED9D-054F-99E4-0224D088A60B}">
      <dsp:nvSpPr>
        <dsp:cNvPr id="0" name=""/>
        <dsp:cNvSpPr/>
      </dsp:nvSpPr>
      <dsp:spPr>
        <a:xfrm>
          <a:off x="6865616" y="405785"/>
          <a:ext cx="486965" cy="5696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6865616" y="519717"/>
        <a:ext cx="340876" cy="341794"/>
      </dsp:txXfrm>
    </dsp:sp>
    <dsp:sp modelId="{28A177B9-E6CC-C64B-9680-677A032816FA}">
      <dsp:nvSpPr>
        <dsp:cNvPr id="0" name=""/>
        <dsp:cNvSpPr/>
      </dsp:nvSpPr>
      <dsp:spPr>
        <a:xfrm>
          <a:off x="7582282" y="1512"/>
          <a:ext cx="2297008" cy="13782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Population PK modeling and simulations</a:t>
          </a:r>
        </a:p>
      </dsp:txBody>
      <dsp:txXfrm>
        <a:off x="7622648" y="41878"/>
        <a:ext cx="2216276" cy="1297473"/>
      </dsp:txXfrm>
    </dsp:sp>
    <dsp:sp modelId="{95CACFAE-E9B3-9A4A-9B10-821586D3E6C6}">
      <dsp:nvSpPr>
        <dsp:cNvPr id="0" name=""/>
        <dsp:cNvSpPr/>
      </dsp:nvSpPr>
      <dsp:spPr>
        <a:xfrm rot="5400000">
          <a:off x="8487304" y="1540507"/>
          <a:ext cx="486965" cy="5696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5400000">
        <a:off x="8559890" y="1581854"/>
        <a:ext cx="341794" cy="340876"/>
      </dsp:txXfrm>
    </dsp:sp>
    <dsp:sp modelId="{8C8A33B8-A389-D742-AE68-8EE9871B474F}">
      <dsp:nvSpPr>
        <dsp:cNvPr id="0" name=""/>
        <dsp:cNvSpPr/>
      </dsp:nvSpPr>
      <dsp:spPr>
        <a:xfrm>
          <a:off x="7582282" y="2298520"/>
          <a:ext cx="2297008" cy="13782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Determine PK equation that fits the modeling</a:t>
          </a:r>
        </a:p>
      </dsp:txBody>
      <dsp:txXfrm>
        <a:off x="7622648" y="2338886"/>
        <a:ext cx="2216276" cy="1297473"/>
      </dsp:txXfrm>
    </dsp:sp>
    <dsp:sp modelId="{B8B6EC16-CFD4-8C4B-9B2B-4258F580FA0E}">
      <dsp:nvSpPr>
        <dsp:cNvPr id="0" name=""/>
        <dsp:cNvSpPr/>
      </dsp:nvSpPr>
      <dsp:spPr>
        <a:xfrm rot="10800000">
          <a:off x="6893180" y="2702794"/>
          <a:ext cx="486965" cy="5696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7039269" y="2816726"/>
        <a:ext cx="340876" cy="341794"/>
      </dsp:txXfrm>
    </dsp:sp>
    <dsp:sp modelId="{B2411DE2-E5B6-A44B-8783-50D885A82D23}">
      <dsp:nvSpPr>
        <dsp:cNvPr id="0" name=""/>
        <dsp:cNvSpPr/>
      </dsp:nvSpPr>
      <dsp:spPr>
        <a:xfrm>
          <a:off x="4366470" y="2298520"/>
          <a:ext cx="2297008" cy="13782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Develop calculator</a:t>
          </a:r>
        </a:p>
      </dsp:txBody>
      <dsp:txXfrm>
        <a:off x="4406836" y="2338886"/>
        <a:ext cx="2216276" cy="1297473"/>
      </dsp:txXfrm>
    </dsp:sp>
    <dsp:sp modelId="{EC2DDA30-1D21-9C4D-AF1E-4ED5A29C5E9B}">
      <dsp:nvSpPr>
        <dsp:cNvPr id="0" name=""/>
        <dsp:cNvSpPr/>
      </dsp:nvSpPr>
      <dsp:spPr>
        <a:xfrm rot="10800000">
          <a:off x="3677368" y="2702794"/>
          <a:ext cx="486965" cy="5696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3823457" y="2816726"/>
        <a:ext cx="340876" cy="341794"/>
      </dsp:txXfrm>
    </dsp:sp>
    <dsp:sp modelId="{F0FA2BF9-DDBC-5E4F-92E9-E0E0FF3E54DB}">
      <dsp:nvSpPr>
        <dsp:cNvPr id="0" name=""/>
        <dsp:cNvSpPr/>
      </dsp:nvSpPr>
      <dsp:spPr>
        <a:xfrm>
          <a:off x="1150658" y="2298520"/>
          <a:ext cx="2297008" cy="13782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Validate calculator and measure clinical outcomes</a:t>
          </a:r>
        </a:p>
      </dsp:txBody>
      <dsp:txXfrm>
        <a:off x="1191024" y="2338886"/>
        <a:ext cx="2216276" cy="1297473"/>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6B44FF-BE8A-4036-9D44-CB2E1F55633D}" type="datetimeFigureOut">
              <a:rPr lang="en-US" smtClean="0"/>
              <a:t>4/30/24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147F63-2056-4230-A69A-CD465E7614F2}" type="slidenum">
              <a:rPr lang="en-US" smtClean="0"/>
              <a:t>‹#›</a:t>
            </a:fld>
            <a:endParaRPr lang="en-US"/>
          </a:p>
        </p:txBody>
      </p:sp>
    </p:spTree>
    <p:extLst>
      <p:ext uri="{BB962C8B-B14F-4D97-AF65-F5344CB8AC3E}">
        <p14:creationId xmlns:p14="http://schemas.microsoft.com/office/powerpoint/2010/main" val="1320712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52AC18-7171-194C-9FA8-72DE8707B8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5611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474D0F6-6D61-4D36-92AA-B6C224C62DFE}" type="datetimeFigureOut">
              <a:rPr lang="en-US" smtClean="0"/>
              <a:t>4/30/24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1287196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74D0F6-6D61-4D36-92AA-B6C224C62DFE}" type="datetimeFigureOut">
              <a:rPr lang="en-US" smtClean="0"/>
              <a:t>4/30/24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689402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74D0F6-6D61-4D36-92AA-B6C224C62DFE}" type="datetimeFigureOut">
              <a:rPr lang="en-US" smtClean="0"/>
              <a:t>4/30/24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3911364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F3702177-48E0-5046-8D69-4DF494A82DFD}" type="slidenum">
              <a:rPr lang="en-US" smtClean="0"/>
              <a:t>‹#›</a:t>
            </a:fld>
            <a:endParaRPr lang="en-US"/>
          </a:p>
        </p:txBody>
      </p:sp>
      <p:sp>
        <p:nvSpPr>
          <p:cNvPr id="2" name="Title 1"/>
          <p:cNvSpPr>
            <a:spLocks noGrp="1"/>
          </p:cNvSpPr>
          <p:nvPr>
            <p:ph type="ctrTitle" hasCustomPrompt="1"/>
          </p:nvPr>
        </p:nvSpPr>
        <p:spPr>
          <a:xfrm>
            <a:off x="914400" y="1473200"/>
            <a:ext cx="10363200" cy="772584"/>
          </a:xfrm>
        </p:spPr>
        <p:txBody>
          <a:bodyPr/>
          <a:lstStyle>
            <a:lvl1pPr>
              <a:defRPr baseline="0"/>
            </a:lvl1pPr>
          </a:lstStyle>
          <a:p>
            <a:r>
              <a:rPr lang="en-US" dirty="0"/>
              <a:t>Click to edit title</a:t>
            </a:r>
          </a:p>
        </p:txBody>
      </p:sp>
      <p:sp>
        <p:nvSpPr>
          <p:cNvPr id="3" name="Subtitle 2"/>
          <p:cNvSpPr>
            <a:spLocks noGrp="1"/>
          </p:cNvSpPr>
          <p:nvPr>
            <p:ph type="subTitle" idx="1" hasCustomPrompt="1"/>
          </p:nvPr>
        </p:nvSpPr>
        <p:spPr>
          <a:xfrm>
            <a:off x="1591733" y="4064000"/>
            <a:ext cx="8534400" cy="1236133"/>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subtitle</a:t>
            </a:r>
          </a:p>
        </p:txBody>
      </p:sp>
      <p:pic>
        <p:nvPicPr>
          <p:cNvPr id="8" name="Picture 7" descr="PPT_BG_new.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2405888"/>
          </a:xfrm>
          <a:prstGeom prst="rect">
            <a:avLst/>
          </a:prstGeom>
        </p:spPr>
      </p:pic>
      <p:pic>
        <p:nvPicPr>
          <p:cNvPr id="9" name="Picture 8"/>
          <p:cNvPicPr>
            <a:picLocks noChangeAspect="1"/>
          </p:cNvPicPr>
          <p:nvPr userDrawn="1"/>
        </p:nvPicPr>
        <p:blipFill>
          <a:blip r:embed="rId3"/>
          <a:stretch>
            <a:fillRect/>
          </a:stretch>
        </p:blipFill>
        <p:spPr>
          <a:xfrm>
            <a:off x="1049867" y="1361364"/>
            <a:ext cx="3454400" cy="477673"/>
          </a:xfrm>
          <a:prstGeom prst="rect">
            <a:avLst/>
          </a:prstGeom>
        </p:spPr>
      </p:pic>
      <p:sp>
        <p:nvSpPr>
          <p:cNvPr id="7" name="TextBox 6">
            <a:extLst>
              <a:ext uri="{FF2B5EF4-FFF2-40B4-BE49-F238E27FC236}">
                <a16:creationId xmlns:a16="http://schemas.microsoft.com/office/drawing/2014/main" id="{C60CB676-496C-AD43-AA2D-AD81A4349F52}"/>
              </a:ext>
            </a:extLst>
          </p:cNvPr>
          <p:cNvSpPr txBox="1"/>
          <p:nvPr userDrawn="1"/>
        </p:nvSpPr>
        <p:spPr>
          <a:xfrm>
            <a:off x="1432469" y="1839037"/>
            <a:ext cx="7305132" cy="276999"/>
          </a:xfrm>
          <a:prstGeom prst="rect">
            <a:avLst/>
          </a:prstGeom>
          <a:noFill/>
        </p:spPr>
        <p:txBody>
          <a:bodyPr wrap="square" rtlCol="0">
            <a:spAutoFit/>
          </a:bodyPr>
          <a:lstStyle/>
          <a:p>
            <a:r>
              <a:rPr lang="en-US" sz="1200" b="0" i="0" dirty="0">
                <a:latin typeface="Helvetica Light" panose="020B0403020202020204" pitchFamily="34" charset="0"/>
              </a:rPr>
              <a:t>Laboratory of </a:t>
            </a:r>
            <a:r>
              <a:rPr lang="en-US" sz="1200" b="0" i="0" dirty="0" err="1">
                <a:latin typeface="Helvetica Light" panose="020B0403020202020204" pitchFamily="34" charset="0"/>
              </a:rPr>
              <a:t>Pharmacometabolomics</a:t>
            </a:r>
            <a:r>
              <a:rPr lang="en-US" sz="1200" b="0" i="0" dirty="0">
                <a:latin typeface="Helvetica Light" panose="020B0403020202020204" pitchFamily="34" charset="0"/>
              </a:rPr>
              <a:t> and Companion Diagnostics</a:t>
            </a:r>
          </a:p>
        </p:txBody>
      </p:sp>
    </p:spTree>
    <p:extLst>
      <p:ext uri="{BB962C8B-B14F-4D97-AF65-F5344CB8AC3E}">
        <p14:creationId xmlns:p14="http://schemas.microsoft.com/office/powerpoint/2010/main" val="1734329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F3702177-48E0-5046-8D69-4DF494A82DFD}"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0476" y="5609880"/>
            <a:ext cx="8340051" cy="1396105"/>
          </a:xfrm>
          <a:prstGeom prst="rect">
            <a:avLst/>
          </a:prstGeom>
        </p:spPr>
      </p:pic>
      <p:sp>
        <p:nvSpPr>
          <p:cNvPr id="8" name="TextBox 7">
            <a:extLst>
              <a:ext uri="{FF2B5EF4-FFF2-40B4-BE49-F238E27FC236}">
                <a16:creationId xmlns:a16="http://schemas.microsoft.com/office/drawing/2014/main" id="{074CE918-F360-1F45-AEE3-6AD3A31291BE}"/>
              </a:ext>
            </a:extLst>
          </p:cNvPr>
          <p:cNvSpPr txBox="1"/>
          <p:nvPr userDrawn="1"/>
        </p:nvSpPr>
        <p:spPr>
          <a:xfrm>
            <a:off x="522516" y="6569303"/>
            <a:ext cx="4726987" cy="276999"/>
          </a:xfrm>
          <a:prstGeom prst="rect">
            <a:avLst/>
          </a:prstGeom>
          <a:noFill/>
        </p:spPr>
        <p:txBody>
          <a:bodyPr wrap="square" rtlCol="0">
            <a:spAutoFit/>
          </a:bodyPr>
          <a:lstStyle/>
          <a:p>
            <a:pPr algn="r"/>
            <a:r>
              <a:rPr lang="en-US" sz="1200" b="1" i="1" dirty="0">
                <a:latin typeface="Helvetica Light" panose="020B0403020202020204" pitchFamily="34" charset="0"/>
              </a:rPr>
              <a:t>Laboratory of </a:t>
            </a:r>
            <a:r>
              <a:rPr lang="en-US" sz="1200" b="1" i="1" dirty="0" err="1">
                <a:latin typeface="Helvetica Light" panose="020B0403020202020204" pitchFamily="34" charset="0"/>
              </a:rPr>
              <a:t>Pharmacometabolomics</a:t>
            </a:r>
            <a:r>
              <a:rPr lang="en-US" sz="1200" b="1" i="1" dirty="0">
                <a:latin typeface="Helvetica Light" panose="020B0403020202020204" pitchFamily="34" charset="0"/>
              </a:rPr>
              <a:t> and Companion Diagnostics</a:t>
            </a:r>
          </a:p>
        </p:txBody>
      </p:sp>
    </p:spTree>
    <p:extLst>
      <p:ext uri="{BB962C8B-B14F-4D97-AF65-F5344CB8AC3E}">
        <p14:creationId xmlns:p14="http://schemas.microsoft.com/office/powerpoint/2010/main" val="1191381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noAutofit/>
          </a:bodyPr>
          <a:lstStyle>
            <a:lvl1pPr algn="l">
              <a:defRPr sz="4267" b="1" cap="all"/>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F3702177-48E0-5046-8D69-4DF494A82DFD}" type="slidenum">
              <a:rPr lang="en-US" smtClean="0"/>
              <a:t>‹#›</a:t>
            </a:fld>
            <a:endParaRPr lang="en-US"/>
          </a:p>
        </p:txBody>
      </p:sp>
      <p:pic>
        <p:nvPicPr>
          <p:cNvPr id="7" name="Picture 6"/>
          <p:cNvPicPr>
            <a:picLocks noChangeAspect="1"/>
          </p:cNvPicPr>
          <p:nvPr userDrawn="1"/>
        </p:nvPicPr>
        <p:blipFill>
          <a:blip r:embed="rId2"/>
          <a:stretch>
            <a:fillRect/>
          </a:stretch>
        </p:blipFill>
        <p:spPr>
          <a:xfrm>
            <a:off x="109186" y="6128696"/>
            <a:ext cx="3971925" cy="549238"/>
          </a:xfrm>
          <a:prstGeom prst="rect">
            <a:avLst/>
          </a:prstGeom>
        </p:spPr>
      </p:pic>
      <p:sp>
        <p:nvSpPr>
          <p:cNvPr id="8" name="TextBox 7">
            <a:extLst>
              <a:ext uri="{FF2B5EF4-FFF2-40B4-BE49-F238E27FC236}">
                <a16:creationId xmlns:a16="http://schemas.microsoft.com/office/drawing/2014/main" id="{074CE918-F360-1F45-AEE3-6AD3A31291BE}"/>
              </a:ext>
            </a:extLst>
          </p:cNvPr>
          <p:cNvSpPr txBox="1"/>
          <p:nvPr userDrawn="1"/>
        </p:nvSpPr>
        <p:spPr>
          <a:xfrm>
            <a:off x="522516" y="6569303"/>
            <a:ext cx="4726987" cy="276999"/>
          </a:xfrm>
          <a:prstGeom prst="rect">
            <a:avLst/>
          </a:prstGeom>
          <a:noFill/>
        </p:spPr>
        <p:txBody>
          <a:bodyPr wrap="square" rtlCol="0">
            <a:spAutoFit/>
          </a:bodyPr>
          <a:lstStyle/>
          <a:p>
            <a:pPr algn="r"/>
            <a:r>
              <a:rPr lang="en-US" sz="1200" b="1" i="1" dirty="0">
                <a:latin typeface="Helvetica Light" panose="020B0403020202020204" pitchFamily="34" charset="0"/>
              </a:rPr>
              <a:t>Laboratory of </a:t>
            </a:r>
            <a:r>
              <a:rPr lang="en-US" sz="1200" b="1" i="1" dirty="0" err="1">
                <a:latin typeface="Helvetica Light" panose="020B0403020202020204" pitchFamily="34" charset="0"/>
              </a:rPr>
              <a:t>Pharmacometabolomics</a:t>
            </a:r>
            <a:r>
              <a:rPr lang="en-US" sz="1200" b="1" i="1" dirty="0">
                <a:latin typeface="Helvetica Light" panose="020B0403020202020204" pitchFamily="34" charset="0"/>
              </a:rPr>
              <a:t> and Companion Diagnostics</a:t>
            </a:r>
          </a:p>
        </p:txBody>
      </p:sp>
    </p:spTree>
    <p:extLst>
      <p:ext uri="{BB962C8B-B14F-4D97-AF65-F5344CB8AC3E}">
        <p14:creationId xmlns:p14="http://schemas.microsoft.com/office/powerpoint/2010/main" val="37828788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F3702177-48E0-5046-8D69-4DF494A82DFD}" type="slidenum">
              <a:rPr lang="en-US" smtClean="0"/>
              <a:t>‹#›</a:t>
            </a:fld>
            <a:endParaRPr lang="en-US"/>
          </a:p>
        </p:txBody>
      </p:sp>
      <p:pic>
        <p:nvPicPr>
          <p:cNvPr id="10" name="Picture 9" descr="vcu-ppt-footer-gray.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797296"/>
            <a:ext cx="7873688" cy="1060704"/>
          </a:xfrm>
          <a:prstGeom prst="rect">
            <a:avLst/>
          </a:prstGeom>
          <a:effectLst>
            <a:outerShdw blurRad="152400" dist="25400" dir="16200000" sx="102000" sy="102000" algn="tl" rotWithShape="0">
              <a:srgbClr val="000000">
                <a:alpha val="20000"/>
              </a:srgbClr>
            </a:outerShdw>
          </a:effectLst>
        </p:spPr>
      </p:pic>
      <p:pic>
        <p:nvPicPr>
          <p:cNvPr id="11" name="Picture 10"/>
          <p:cNvPicPr>
            <a:picLocks noChangeAspect="1"/>
          </p:cNvPicPr>
          <p:nvPr userDrawn="1"/>
        </p:nvPicPr>
        <p:blipFill>
          <a:blip r:embed="rId3"/>
          <a:stretch>
            <a:fillRect/>
          </a:stretch>
        </p:blipFill>
        <p:spPr>
          <a:xfrm>
            <a:off x="1784194" y="6413501"/>
            <a:ext cx="1616231" cy="260916"/>
          </a:xfrm>
          <a:prstGeom prst="rect">
            <a:avLst/>
          </a:prstGeom>
        </p:spPr>
      </p:pic>
      <p:sp>
        <p:nvSpPr>
          <p:cNvPr id="8" name="TextBox 7">
            <a:extLst>
              <a:ext uri="{FF2B5EF4-FFF2-40B4-BE49-F238E27FC236}">
                <a16:creationId xmlns:a16="http://schemas.microsoft.com/office/drawing/2014/main" id="{074CE918-F360-1F45-AEE3-6AD3A31291BE}"/>
              </a:ext>
            </a:extLst>
          </p:cNvPr>
          <p:cNvSpPr txBox="1"/>
          <p:nvPr userDrawn="1"/>
        </p:nvSpPr>
        <p:spPr>
          <a:xfrm>
            <a:off x="522516" y="6569303"/>
            <a:ext cx="4726987" cy="276999"/>
          </a:xfrm>
          <a:prstGeom prst="rect">
            <a:avLst/>
          </a:prstGeom>
          <a:noFill/>
        </p:spPr>
        <p:txBody>
          <a:bodyPr wrap="square" rtlCol="0">
            <a:spAutoFit/>
          </a:bodyPr>
          <a:lstStyle/>
          <a:p>
            <a:pPr algn="r"/>
            <a:r>
              <a:rPr lang="en-US" sz="1200" b="1" i="1" dirty="0">
                <a:latin typeface="Helvetica Light" panose="020B0403020202020204" pitchFamily="34" charset="0"/>
              </a:rPr>
              <a:t>Laboratory of </a:t>
            </a:r>
            <a:r>
              <a:rPr lang="en-US" sz="1200" b="1" i="1" dirty="0" err="1">
                <a:latin typeface="Helvetica Light" panose="020B0403020202020204" pitchFamily="34" charset="0"/>
              </a:rPr>
              <a:t>Pharmacometabolomics</a:t>
            </a:r>
            <a:r>
              <a:rPr lang="en-US" sz="1200" b="1" i="1" dirty="0">
                <a:latin typeface="Helvetica Light" panose="020B0403020202020204" pitchFamily="34" charset="0"/>
              </a:rPr>
              <a:t> and Companion Diagnostics</a:t>
            </a:r>
          </a:p>
        </p:txBody>
      </p:sp>
    </p:spTree>
    <p:extLst>
      <p:ext uri="{BB962C8B-B14F-4D97-AF65-F5344CB8AC3E}">
        <p14:creationId xmlns:p14="http://schemas.microsoft.com/office/powerpoint/2010/main" val="26198778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F3702177-48E0-5046-8D69-4DF494A82DFD}" type="slidenum">
              <a:rPr lang="en-US" smtClean="0"/>
              <a:t>‹#›</a:t>
            </a:fld>
            <a:endParaRPr lang="en-US"/>
          </a:p>
        </p:txBody>
      </p:sp>
      <p:pic>
        <p:nvPicPr>
          <p:cNvPr id="10" name="Picture 9" descr="vcu-ppt-footer-gray.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797296"/>
            <a:ext cx="7873688" cy="1060704"/>
          </a:xfrm>
          <a:prstGeom prst="rect">
            <a:avLst/>
          </a:prstGeom>
          <a:effectLst>
            <a:outerShdw blurRad="152400" dist="25400" dir="16200000" sx="102000" sy="102000" algn="tl" rotWithShape="0">
              <a:srgbClr val="000000">
                <a:alpha val="20000"/>
              </a:srgbClr>
            </a:outerShdw>
          </a:effectLst>
        </p:spPr>
      </p:pic>
      <p:pic>
        <p:nvPicPr>
          <p:cNvPr id="11" name="Picture 10"/>
          <p:cNvPicPr>
            <a:picLocks noChangeAspect="1"/>
          </p:cNvPicPr>
          <p:nvPr userDrawn="1"/>
        </p:nvPicPr>
        <p:blipFill>
          <a:blip r:embed="rId3"/>
          <a:stretch>
            <a:fillRect/>
          </a:stretch>
        </p:blipFill>
        <p:spPr>
          <a:xfrm>
            <a:off x="1784194" y="6413501"/>
            <a:ext cx="1616231" cy="260916"/>
          </a:xfrm>
          <a:prstGeom prst="rect">
            <a:avLst/>
          </a:prstGeom>
        </p:spPr>
      </p:pic>
      <p:sp>
        <p:nvSpPr>
          <p:cNvPr id="12" name="TextBox 11">
            <a:extLst>
              <a:ext uri="{FF2B5EF4-FFF2-40B4-BE49-F238E27FC236}">
                <a16:creationId xmlns:a16="http://schemas.microsoft.com/office/drawing/2014/main" id="{074CE918-F360-1F45-AEE3-6AD3A31291BE}"/>
              </a:ext>
            </a:extLst>
          </p:cNvPr>
          <p:cNvSpPr txBox="1"/>
          <p:nvPr userDrawn="1"/>
        </p:nvSpPr>
        <p:spPr>
          <a:xfrm>
            <a:off x="522516" y="6569303"/>
            <a:ext cx="4726987" cy="276999"/>
          </a:xfrm>
          <a:prstGeom prst="rect">
            <a:avLst/>
          </a:prstGeom>
          <a:noFill/>
        </p:spPr>
        <p:txBody>
          <a:bodyPr wrap="square" rtlCol="0">
            <a:spAutoFit/>
          </a:bodyPr>
          <a:lstStyle/>
          <a:p>
            <a:pPr algn="r"/>
            <a:r>
              <a:rPr lang="en-US" sz="1200" b="1" i="1" dirty="0">
                <a:latin typeface="Helvetica Light" panose="020B0403020202020204" pitchFamily="34" charset="0"/>
              </a:rPr>
              <a:t>Laboratory of </a:t>
            </a:r>
            <a:r>
              <a:rPr lang="en-US" sz="1200" b="1" i="1" dirty="0" err="1">
                <a:latin typeface="Helvetica Light" panose="020B0403020202020204" pitchFamily="34" charset="0"/>
              </a:rPr>
              <a:t>Pharmacometabolomics</a:t>
            </a:r>
            <a:r>
              <a:rPr lang="en-US" sz="1200" b="1" i="1" dirty="0">
                <a:latin typeface="Helvetica Light" panose="020B0403020202020204" pitchFamily="34" charset="0"/>
              </a:rPr>
              <a:t> and Companion Diagnostics</a:t>
            </a:r>
          </a:p>
        </p:txBody>
      </p:sp>
    </p:spTree>
    <p:extLst>
      <p:ext uri="{BB962C8B-B14F-4D97-AF65-F5344CB8AC3E}">
        <p14:creationId xmlns:p14="http://schemas.microsoft.com/office/powerpoint/2010/main" val="2765839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F3702177-48E0-5046-8D69-4DF494A82DFD}" type="slidenum">
              <a:rPr lang="en-US" smtClean="0"/>
              <a:t>‹#›</a:t>
            </a:fld>
            <a:endParaRPr lang="en-US"/>
          </a:p>
        </p:txBody>
      </p:sp>
      <p:pic>
        <p:nvPicPr>
          <p:cNvPr id="6" name="Picture 5" descr="vcu-ppt-footer-gray.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797296"/>
            <a:ext cx="7873688" cy="1060704"/>
          </a:xfrm>
          <a:prstGeom prst="rect">
            <a:avLst/>
          </a:prstGeom>
          <a:effectLst>
            <a:outerShdw blurRad="152400" dist="25400" dir="16200000" sx="102000" sy="102000" algn="tl" rotWithShape="0">
              <a:srgbClr val="000000">
                <a:alpha val="20000"/>
              </a:srgbClr>
            </a:outerShdw>
          </a:effectLst>
        </p:spPr>
      </p:pic>
      <p:pic>
        <p:nvPicPr>
          <p:cNvPr id="7" name="Picture 6"/>
          <p:cNvPicPr>
            <a:picLocks noChangeAspect="1"/>
          </p:cNvPicPr>
          <p:nvPr userDrawn="1"/>
        </p:nvPicPr>
        <p:blipFill>
          <a:blip r:embed="rId3"/>
          <a:stretch>
            <a:fillRect/>
          </a:stretch>
        </p:blipFill>
        <p:spPr>
          <a:xfrm>
            <a:off x="1784194" y="6413501"/>
            <a:ext cx="1616231" cy="260916"/>
          </a:xfrm>
          <a:prstGeom prst="rect">
            <a:avLst/>
          </a:prstGeom>
        </p:spPr>
      </p:pic>
      <p:sp>
        <p:nvSpPr>
          <p:cNvPr id="8" name="TextBox 7">
            <a:extLst>
              <a:ext uri="{FF2B5EF4-FFF2-40B4-BE49-F238E27FC236}">
                <a16:creationId xmlns:a16="http://schemas.microsoft.com/office/drawing/2014/main" id="{074CE918-F360-1F45-AEE3-6AD3A31291BE}"/>
              </a:ext>
            </a:extLst>
          </p:cNvPr>
          <p:cNvSpPr txBox="1"/>
          <p:nvPr userDrawn="1"/>
        </p:nvSpPr>
        <p:spPr>
          <a:xfrm>
            <a:off x="522516" y="6569303"/>
            <a:ext cx="4726987" cy="276999"/>
          </a:xfrm>
          <a:prstGeom prst="rect">
            <a:avLst/>
          </a:prstGeom>
          <a:noFill/>
        </p:spPr>
        <p:txBody>
          <a:bodyPr wrap="square" rtlCol="0">
            <a:spAutoFit/>
          </a:bodyPr>
          <a:lstStyle/>
          <a:p>
            <a:pPr algn="r"/>
            <a:r>
              <a:rPr lang="en-US" sz="1200" b="1" i="1" dirty="0">
                <a:latin typeface="Helvetica Light" panose="020B0403020202020204" pitchFamily="34" charset="0"/>
              </a:rPr>
              <a:t>Laboratory of </a:t>
            </a:r>
            <a:r>
              <a:rPr lang="en-US" sz="1200" b="1" i="1" dirty="0" err="1">
                <a:latin typeface="Helvetica Light" panose="020B0403020202020204" pitchFamily="34" charset="0"/>
              </a:rPr>
              <a:t>Pharmacometabolomics</a:t>
            </a:r>
            <a:r>
              <a:rPr lang="en-US" sz="1200" b="1" i="1" dirty="0">
                <a:latin typeface="Helvetica Light" panose="020B0403020202020204" pitchFamily="34" charset="0"/>
              </a:rPr>
              <a:t> and Companion Diagnostics</a:t>
            </a:r>
          </a:p>
        </p:txBody>
      </p:sp>
    </p:spTree>
    <p:extLst>
      <p:ext uri="{BB962C8B-B14F-4D97-AF65-F5344CB8AC3E}">
        <p14:creationId xmlns:p14="http://schemas.microsoft.com/office/powerpoint/2010/main" val="2316873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702177-48E0-5046-8D69-4DF494A82DFD}" type="slidenum">
              <a:rPr lang="en-US" smtClean="0"/>
              <a:t>‹#›</a:t>
            </a:fld>
            <a:endParaRPr lang="en-US"/>
          </a:p>
        </p:txBody>
      </p:sp>
      <p:pic>
        <p:nvPicPr>
          <p:cNvPr id="5" name="Picture 4" descr="vcu-ppt-footer-gray.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797296"/>
            <a:ext cx="7873688" cy="1060704"/>
          </a:xfrm>
          <a:prstGeom prst="rect">
            <a:avLst/>
          </a:prstGeom>
          <a:effectLst>
            <a:outerShdw blurRad="152400" dist="25400" dir="16200000" sx="102000" sy="102000" algn="tl" rotWithShape="0">
              <a:srgbClr val="000000">
                <a:alpha val="20000"/>
              </a:srgbClr>
            </a:outerShdw>
          </a:effectLst>
        </p:spPr>
      </p:pic>
      <p:pic>
        <p:nvPicPr>
          <p:cNvPr id="6" name="Picture 5"/>
          <p:cNvPicPr>
            <a:picLocks noChangeAspect="1"/>
          </p:cNvPicPr>
          <p:nvPr userDrawn="1"/>
        </p:nvPicPr>
        <p:blipFill>
          <a:blip r:embed="rId3"/>
          <a:stretch>
            <a:fillRect/>
          </a:stretch>
        </p:blipFill>
        <p:spPr>
          <a:xfrm>
            <a:off x="1784194" y="6413501"/>
            <a:ext cx="1616231" cy="260916"/>
          </a:xfrm>
          <a:prstGeom prst="rect">
            <a:avLst/>
          </a:prstGeom>
        </p:spPr>
      </p:pic>
      <p:sp>
        <p:nvSpPr>
          <p:cNvPr id="7" name="TextBox 6">
            <a:extLst>
              <a:ext uri="{FF2B5EF4-FFF2-40B4-BE49-F238E27FC236}">
                <a16:creationId xmlns:a16="http://schemas.microsoft.com/office/drawing/2014/main" id="{074CE918-F360-1F45-AEE3-6AD3A31291BE}"/>
              </a:ext>
            </a:extLst>
          </p:cNvPr>
          <p:cNvSpPr txBox="1"/>
          <p:nvPr userDrawn="1"/>
        </p:nvSpPr>
        <p:spPr>
          <a:xfrm>
            <a:off x="522516" y="6569303"/>
            <a:ext cx="4726987" cy="276999"/>
          </a:xfrm>
          <a:prstGeom prst="rect">
            <a:avLst/>
          </a:prstGeom>
          <a:noFill/>
        </p:spPr>
        <p:txBody>
          <a:bodyPr wrap="square" rtlCol="0">
            <a:spAutoFit/>
          </a:bodyPr>
          <a:lstStyle/>
          <a:p>
            <a:pPr algn="r"/>
            <a:r>
              <a:rPr lang="en-US" sz="1200" b="1" i="1" dirty="0">
                <a:latin typeface="Helvetica Light" panose="020B0403020202020204" pitchFamily="34" charset="0"/>
              </a:rPr>
              <a:t>Laboratory of </a:t>
            </a:r>
            <a:r>
              <a:rPr lang="en-US" sz="1200" b="1" i="1" dirty="0" err="1">
                <a:latin typeface="Helvetica Light" panose="020B0403020202020204" pitchFamily="34" charset="0"/>
              </a:rPr>
              <a:t>Pharmacometabolomics</a:t>
            </a:r>
            <a:r>
              <a:rPr lang="en-US" sz="1200" b="1" i="1" dirty="0">
                <a:latin typeface="Helvetica Light" panose="020B0403020202020204" pitchFamily="34" charset="0"/>
              </a:rPr>
              <a:t> and Companion Diagnostics</a:t>
            </a:r>
          </a:p>
        </p:txBody>
      </p:sp>
    </p:spTree>
    <p:extLst>
      <p:ext uri="{BB962C8B-B14F-4D97-AF65-F5344CB8AC3E}">
        <p14:creationId xmlns:p14="http://schemas.microsoft.com/office/powerpoint/2010/main" val="37779402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F3702177-48E0-5046-8D69-4DF494A82DFD}" type="slidenum">
              <a:rPr lang="en-US" smtClean="0"/>
              <a:t>‹#›</a:t>
            </a:fld>
            <a:endParaRPr lang="en-US"/>
          </a:p>
        </p:txBody>
      </p:sp>
      <p:pic>
        <p:nvPicPr>
          <p:cNvPr id="8" name="Picture 7" descr="vcu-ppt-footer-gray.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797296"/>
            <a:ext cx="7873688" cy="1060704"/>
          </a:xfrm>
          <a:prstGeom prst="rect">
            <a:avLst/>
          </a:prstGeom>
          <a:effectLst>
            <a:outerShdw blurRad="152400" dist="25400" dir="16200000" sx="102000" sy="102000" algn="tl" rotWithShape="0">
              <a:srgbClr val="000000">
                <a:alpha val="20000"/>
              </a:srgbClr>
            </a:outerShdw>
          </a:effectLst>
        </p:spPr>
      </p:pic>
      <p:pic>
        <p:nvPicPr>
          <p:cNvPr id="9" name="Picture 8"/>
          <p:cNvPicPr>
            <a:picLocks noChangeAspect="1"/>
          </p:cNvPicPr>
          <p:nvPr userDrawn="1"/>
        </p:nvPicPr>
        <p:blipFill>
          <a:blip r:embed="rId3"/>
          <a:stretch>
            <a:fillRect/>
          </a:stretch>
        </p:blipFill>
        <p:spPr>
          <a:xfrm>
            <a:off x="1784194" y="6413501"/>
            <a:ext cx="1616231" cy="260916"/>
          </a:xfrm>
          <a:prstGeom prst="rect">
            <a:avLst/>
          </a:prstGeom>
        </p:spPr>
      </p:pic>
      <p:sp>
        <p:nvSpPr>
          <p:cNvPr id="10" name="TextBox 9">
            <a:extLst>
              <a:ext uri="{FF2B5EF4-FFF2-40B4-BE49-F238E27FC236}">
                <a16:creationId xmlns:a16="http://schemas.microsoft.com/office/drawing/2014/main" id="{074CE918-F360-1F45-AEE3-6AD3A31291BE}"/>
              </a:ext>
            </a:extLst>
          </p:cNvPr>
          <p:cNvSpPr txBox="1"/>
          <p:nvPr userDrawn="1"/>
        </p:nvSpPr>
        <p:spPr>
          <a:xfrm>
            <a:off x="522516" y="6569303"/>
            <a:ext cx="4726987" cy="338555"/>
          </a:xfrm>
          <a:prstGeom prst="rect">
            <a:avLst/>
          </a:prstGeom>
          <a:noFill/>
        </p:spPr>
        <p:txBody>
          <a:bodyPr wrap="square" rtlCol="0">
            <a:spAutoFit/>
          </a:bodyPr>
          <a:lstStyle/>
          <a:p>
            <a:pPr algn="r"/>
            <a:r>
              <a:rPr lang="en-US" sz="1600" b="0" i="0" dirty="0">
                <a:latin typeface="Helvetica Light" panose="020B0403020202020204" pitchFamily="34" charset="0"/>
              </a:rPr>
              <a:t>Laboratory of </a:t>
            </a:r>
            <a:r>
              <a:rPr lang="en-US" sz="1600" b="0" i="0" dirty="0" err="1">
                <a:latin typeface="Helvetica Light" panose="020B0403020202020204" pitchFamily="34" charset="0"/>
              </a:rPr>
              <a:t>Pharmacometabolomics</a:t>
            </a:r>
            <a:r>
              <a:rPr lang="en-US" sz="1600" b="0" i="0" dirty="0">
                <a:latin typeface="Helvetica Light" panose="020B0403020202020204" pitchFamily="34" charset="0"/>
              </a:rPr>
              <a:t> and Companion Diagnostics</a:t>
            </a:r>
          </a:p>
        </p:txBody>
      </p:sp>
    </p:spTree>
    <p:extLst>
      <p:ext uri="{BB962C8B-B14F-4D97-AF65-F5344CB8AC3E}">
        <p14:creationId xmlns:p14="http://schemas.microsoft.com/office/powerpoint/2010/main" val="617641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74D0F6-6D61-4D36-92AA-B6C224C62DFE}" type="datetimeFigureOut">
              <a:rPr lang="en-US" smtClean="0"/>
              <a:t>4/30/24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29945525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F3702177-48E0-5046-8D69-4DF494A82DFD}" type="slidenum">
              <a:rPr lang="en-US" smtClean="0"/>
              <a:t>‹#›</a:t>
            </a:fld>
            <a:endParaRPr lang="en-US"/>
          </a:p>
        </p:txBody>
      </p:sp>
      <p:pic>
        <p:nvPicPr>
          <p:cNvPr id="8" name="Picture 7" descr="vcu-ppt-footer-gray.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797296"/>
            <a:ext cx="7873688" cy="1060704"/>
          </a:xfrm>
          <a:prstGeom prst="rect">
            <a:avLst/>
          </a:prstGeom>
          <a:effectLst>
            <a:outerShdw blurRad="152400" dist="25400" dir="16200000" sx="102000" sy="102000" algn="tl" rotWithShape="0">
              <a:srgbClr val="000000">
                <a:alpha val="20000"/>
              </a:srgbClr>
            </a:outerShdw>
          </a:effectLst>
        </p:spPr>
      </p:pic>
      <p:pic>
        <p:nvPicPr>
          <p:cNvPr id="9" name="Picture 8"/>
          <p:cNvPicPr>
            <a:picLocks noChangeAspect="1"/>
          </p:cNvPicPr>
          <p:nvPr userDrawn="1"/>
        </p:nvPicPr>
        <p:blipFill>
          <a:blip r:embed="rId3"/>
          <a:stretch>
            <a:fillRect/>
          </a:stretch>
        </p:blipFill>
        <p:spPr>
          <a:xfrm>
            <a:off x="1784194" y="6413501"/>
            <a:ext cx="1616231" cy="260916"/>
          </a:xfrm>
          <a:prstGeom prst="rect">
            <a:avLst/>
          </a:prstGeom>
        </p:spPr>
      </p:pic>
      <p:sp>
        <p:nvSpPr>
          <p:cNvPr id="10" name="TextBox 9">
            <a:extLst>
              <a:ext uri="{FF2B5EF4-FFF2-40B4-BE49-F238E27FC236}">
                <a16:creationId xmlns:a16="http://schemas.microsoft.com/office/drawing/2014/main" id="{074CE918-F360-1F45-AEE3-6AD3A31291BE}"/>
              </a:ext>
            </a:extLst>
          </p:cNvPr>
          <p:cNvSpPr txBox="1"/>
          <p:nvPr userDrawn="1"/>
        </p:nvSpPr>
        <p:spPr>
          <a:xfrm>
            <a:off x="522516" y="6569303"/>
            <a:ext cx="4726987" cy="338555"/>
          </a:xfrm>
          <a:prstGeom prst="rect">
            <a:avLst/>
          </a:prstGeom>
          <a:noFill/>
        </p:spPr>
        <p:txBody>
          <a:bodyPr wrap="square" rtlCol="0">
            <a:spAutoFit/>
          </a:bodyPr>
          <a:lstStyle/>
          <a:p>
            <a:pPr algn="r"/>
            <a:r>
              <a:rPr lang="en-US" sz="1600" b="0" i="0" dirty="0">
                <a:latin typeface="Helvetica Light" panose="020B0403020202020204" pitchFamily="34" charset="0"/>
              </a:rPr>
              <a:t>Laboratory of </a:t>
            </a:r>
            <a:r>
              <a:rPr lang="en-US" sz="1600" b="0" i="0" dirty="0" err="1">
                <a:latin typeface="Helvetica Light" panose="020B0403020202020204" pitchFamily="34" charset="0"/>
              </a:rPr>
              <a:t>Pharmacometabolomics</a:t>
            </a:r>
            <a:r>
              <a:rPr lang="en-US" sz="1600" b="0" i="0" dirty="0">
                <a:latin typeface="Helvetica Light" panose="020B0403020202020204" pitchFamily="34" charset="0"/>
              </a:rPr>
              <a:t> and Companion Diagnostics</a:t>
            </a:r>
          </a:p>
        </p:txBody>
      </p:sp>
    </p:spTree>
    <p:extLst>
      <p:ext uri="{BB962C8B-B14F-4D97-AF65-F5344CB8AC3E}">
        <p14:creationId xmlns:p14="http://schemas.microsoft.com/office/powerpoint/2010/main" val="2872305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9" y="609600"/>
            <a:ext cx="8789313"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889" y="4354047"/>
            <a:ext cx="8789313" cy="1555864"/>
          </a:xfrm>
        </p:spPr>
        <p:txBody>
          <a:bodyPr anchor="ctr">
            <a:normAutofit/>
          </a:bodyPr>
          <a:lstStyle>
            <a:lvl1pPr marL="0" indent="0" algn="l">
              <a:buNone/>
              <a:defRPr sz="1800">
                <a:solidFill>
                  <a:schemeClr val="tx1">
                    <a:lumMod val="65000"/>
                    <a:lumOff val="3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F4CBCD-0782-42CD-AE8F-D927429718D1}" type="datetimeFigureOut">
              <a:rPr lang="en-US" smtClean="0"/>
              <a:t>4/30/24</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364CF23F-912D-41FA-A78F-1970B430C826}" type="slidenum">
              <a:rPr lang="en-US" smtClean="0"/>
              <a:t>‹#›</a:t>
            </a:fld>
            <a:endParaRPr lang="en-US"/>
          </a:p>
        </p:txBody>
      </p:sp>
    </p:spTree>
    <p:extLst>
      <p:ext uri="{BB962C8B-B14F-4D97-AF65-F5344CB8AC3E}">
        <p14:creationId xmlns:p14="http://schemas.microsoft.com/office/powerpoint/2010/main" val="7757981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D9515-F7C5-B667-5990-FE2285623C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87A4300-07C7-D8A1-CDFA-49719CDDC4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A326C1-7BCC-6246-DB37-B75B3ED6CCC4}"/>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5" name="Footer Placeholder 4">
            <a:extLst>
              <a:ext uri="{FF2B5EF4-FFF2-40B4-BE49-F238E27FC236}">
                <a16:creationId xmlns:a16="http://schemas.microsoft.com/office/drawing/2014/main" id="{E3F0AC28-28ED-D5BB-4FE7-C1613765A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615EBD-6390-8BCD-0899-105BF1046032}"/>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8411258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68467-4A5C-6917-8E1F-DAB3169F60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09EAF3-7B7B-BCC4-20AC-3CCB88B290A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7D7585-32BB-2AB7-B396-5F62B32932F9}"/>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5" name="Footer Placeholder 4">
            <a:extLst>
              <a:ext uri="{FF2B5EF4-FFF2-40B4-BE49-F238E27FC236}">
                <a16:creationId xmlns:a16="http://schemas.microsoft.com/office/drawing/2014/main" id="{E5D161B7-10C9-350A-47F7-F2E6BCA286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16F07F-EE44-D7EB-DAC3-6206F2D222CD}"/>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1581468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043F3-B1BC-77E8-478A-75ACB69313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9189489-04A6-08B0-6E5A-FC0147B507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74526C1-37B9-F91E-45FB-A70E1C65E92A}"/>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5" name="Footer Placeholder 4">
            <a:extLst>
              <a:ext uri="{FF2B5EF4-FFF2-40B4-BE49-F238E27FC236}">
                <a16:creationId xmlns:a16="http://schemas.microsoft.com/office/drawing/2014/main" id="{21CB938E-FFA9-20BC-9728-459270D590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172D92-866E-BB9A-B94A-7596A38CE235}"/>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2257779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2CA56-7F42-148A-EB46-368707C470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8ECC51-CBAF-5E82-F46E-994787A743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AB9ED27-0AF6-2053-135B-124BA9A3B2B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DA0FA6-F901-3064-DF9B-6972B43B4EE1}"/>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6" name="Footer Placeholder 5">
            <a:extLst>
              <a:ext uri="{FF2B5EF4-FFF2-40B4-BE49-F238E27FC236}">
                <a16:creationId xmlns:a16="http://schemas.microsoft.com/office/drawing/2014/main" id="{FF8A86E8-A0E0-5E32-23F2-5216DFE382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53D6C8-F34D-865C-D718-3579206AE349}"/>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1117151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CE245-EF72-7F8B-48BD-3ED2B50724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3E321-691F-BF2D-639B-C92DD02F6C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F24C1-BCB3-008E-77F3-E1E6D738C2D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DC6D507-A480-DFE6-59DE-ACFE12E4C2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2952DF-BABE-0606-846D-FF19CB5E80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60F00B-390F-C5AA-AB1C-760AF1021B47}"/>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8" name="Footer Placeholder 7">
            <a:extLst>
              <a:ext uri="{FF2B5EF4-FFF2-40B4-BE49-F238E27FC236}">
                <a16:creationId xmlns:a16="http://schemas.microsoft.com/office/drawing/2014/main" id="{2E465B64-7469-CA27-31C0-123DD7278D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F1DB205-E2D4-3195-7174-D1A1DD8A8980}"/>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24916078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A0E73-7630-34BA-8F45-AC1B3C58929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4FF9AB-13D4-DB27-3DCE-0BF8D5FB36AF}"/>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4" name="Footer Placeholder 3">
            <a:extLst>
              <a:ext uri="{FF2B5EF4-FFF2-40B4-BE49-F238E27FC236}">
                <a16:creationId xmlns:a16="http://schemas.microsoft.com/office/drawing/2014/main" id="{B2DAD969-8F3C-BA28-D177-CFE098A77E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770088-9792-FD06-AD78-C0488F47C85E}"/>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2166529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295360-CFDF-B7F9-FDF4-9F7E619CB177}"/>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3" name="Footer Placeholder 2">
            <a:extLst>
              <a:ext uri="{FF2B5EF4-FFF2-40B4-BE49-F238E27FC236}">
                <a16:creationId xmlns:a16="http://schemas.microsoft.com/office/drawing/2014/main" id="{55AA6265-9EC9-8B0D-7C09-69F31C7408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3451D8-231E-283F-E9D1-E5FEE2309787}"/>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5277776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59898-4461-8DA4-53D5-C907F5BC91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48D0250-37A6-CE4C-0D24-11689AF50D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C73439-E1A6-985D-7573-B59A63E6C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C7FF40-E828-70AC-8ABD-DB198739726F}"/>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6" name="Footer Placeholder 5">
            <a:extLst>
              <a:ext uri="{FF2B5EF4-FFF2-40B4-BE49-F238E27FC236}">
                <a16:creationId xmlns:a16="http://schemas.microsoft.com/office/drawing/2014/main" id="{15184F14-D52B-862E-5132-B3192BFA44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82F002-8C4E-2AFB-35CF-E0B23013B159}"/>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3763009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74D0F6-6D61-4D36-92AA-B6C224C62DFE}" type="datetimeFigureOut">
              <a:rPr lang="en-US" smtClean="0"/>
              <a:t>4/30/24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1174764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C3BD1-1E2D-53FF-0A1E-D911E6DD13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DE11B20-2158-2D9D-1D28-D5C4BDCF4C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CC3F35-792A-599C-C58F-F3282CAC20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628626-8894-43FE-1F39-EC03DEC53A80}"/>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6" name="Footer Placeholder 5">
            <a:extLst>
              <a:ext uri="{FF2B5EF4-FFF2-40B4-BE49-F238E27FC236}">
                <a16:creationId xmlns:a16="http://schemas.microsoft.com/office/drawing/2014/main" id="{EE83D128-B6B5-84A0-BDAA-8638D3B206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3F601D-FAB6-AF98-0A08-6F02C103C322}"/>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2222344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58507-97AF-9747-E8EA-EBDFAB7B24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3A56A1-78E9-46FE-26E3-7F34D47DB3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9A9E43-B3A2-A8CE-C96C-DBBEE0C59E57}"/>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5" name="Footer Placeholder 4">
            <a:extLst>
              <a:ext uri="{FF2B5EF4-FFF2-40B4-BE49-F238E27FC236}">
                <a16:creationId xmlns:a16="http://schemas.microsoft.com/office/drawing/2014/main" id="{5B26EAD6-4878-D82E-851E-5EE73505C5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47E9C8-83E3-DBFA-EB3C-033CD02E9D97}"/>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8256827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BA122C-183E-4CC9-8399-2F0D4E82550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A87E7E-E89B-8566-C076-D96ED2701D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23E0F8-77B6-5B82-D97A-9EB35203438B}"/>
              </a:ext>
            </a:extLst>
          </p:cNvPr>
          <p:cNvSpPr>
            <a:spLocks noGrp="1"/>
          </p:cNvSpPr>
          <p:nvPr>
            <p:ph type="dt" sz="half" idx="10"/>
          </p:nvPr>
        </p:nvSpPr>
        <p:spPr/>
        <p:txBody>
          <a:bodyPr/>
          <a:lstStyle/>
          <a:p>
            <a:fld id="{505A0F33-9EE9-0D43-96D2-8D8B90752F10}" type="datetimeFigureOut">
              <a:rPr lang="en-US" smtClean="0"/>
              <a:t>4/30/24</a:t>
            </a:fld>
            <a:endParaRPr lang="en-US"/>
          </a:p>
        </p:txBody>
      </p:sp>
      <p:sp>
        <p:nvSpPr>
          <p:cNvPr id="5" name="Footer Placeholder 4">
            <a:extLst>
              <a:ext uri="{FF2B5EF4-FFF2-40B4-BE49-F238E27FC236}">
                <a16:creationId xmlns:a16="http://schemas.microsoft.com/office/drawing/2014/main" id="{60BF834D-6A2F-AB41-1AF7-92B7B4DDA1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91D034-44E2-BCBD-6485-265E2650D98C}"/>
              </a:ext>
            </a:extLst>
          </p:cNvPr>
          <p:cNvSpPr>
            <a:spLocks noGrp="1"/>
          </p:cNvSpPr>
          <p:nvPr>
            <p:ph type="sldNum" sz="quarter" idx="12"/>
          </p:nvPr>
        </p:nvSpPr>
        <p:spPr/>
        <p:txBody>
          <a:bodyPr/>
          <a:lstStyle/>
          <a:p>
            <a:fld id="{090CBEB5-784F-3848-AEA3-96AEA3F64232}" type="slidenum">
              <a:rPr lang="en-US" smtClean="0"/>
              <a:t>‹#›</a:t>
            </a:fld>
            <a:endParaRPr lang="en-US"/>
          </a:p>
        </p:txBody>
      </p:sp>
    </p:spTree>
    <p:extLst>
      <p:ext uri="{BB962C8B-B14F-4D97-AF65-F5344CB8AC3E}">
        <p14:creationId xmlns:p14="http://schemas.microsoft.com/office/powerpoint/2010/main" val="771018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474D0F6-6D61-4D36-92AA-B6C224C62DFE}" type="datetimeFigureOut">
              <a:rPr lang="en-US" smtClean="0"/>
              <a:t>4/30/24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1288050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474D0F6-6D61-4D36-92AA-B6C224C62DFE}" type="datetimeFigureOut">
              <a:rPr lang="en-US" smtClean="0"/>
              <a:t>4/30/24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67415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474D0F6-6D61-4D36-92AA-B6C224C62DFE}" type="datetimeFigureOut">
              <a:rPr lang="en-US" smtClean="0"/>
              <a:t>4/30/24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1470807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74D0F6-6D61-4D36-92AA-B6C224C62DFE}" type="datetimeFigureOut">
              <a:rPr lang="en-US" smtClean="0"/>
              <a:t>4/30/24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3422504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74D0F6-6D61-4D36-92AA-B6C224C62DFE}" type="datetimeFigureOut">
              <a:rPr lang="en-US" smtClean="0"/>
              <a:t>4/30/24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2548672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74D0F6-6D61-4D36-92AA-B6C224C62DFE}" type="datetimeFigureOut">
              <a:rPr lang="en-US" smtClean="0"/>
              <a:t>4/30/24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8441A7-5918-4CF1-9429-89AA8B5750E8}" type="slidenum">
              <a:rPr lang="en-US" smtClean="0"/>
              <a:t>‹#›</a:t>
            </a:fld>
            <a:endParaRPr lang="en-US"/>
          </a:p>
        </p:txBody>
      </p:sp>
    </p:spTree>
    <p:extLst>
      <p:ext uri="{BB962C8B-B14F-4D97-AF65-F5344CB8AC3E}">
        <p14:creationId xmlns:p14="http://schemas.microsoft.com/office/powerpoint/2010/main" val="332625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74D0F6-6D61-4D36-92AA-B6C224C62DFE}" type="datetimeFigureOut">
              <a:rPr lang="en-US" smtClean="0"/>
              <a:t>4/30/24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8441A7-5918-4CF1-9429-89AA8B5750E8}" type="slidenum">
              <a:rPr lang="en-US" smtClean="0"/>
              <a:t>‹#›</a:t>
            </a:fld>
            <a:endParaRPr lang="en-US"/>
          </a:p>
        </p:txBody>
      </p:sp>
    </p:spTree>
    <p:extLst>
      <p:ext uri="{BB962C8B-B14F-4D97-AF65-F5344CB8AC3E}">
        <p14:creationId xmlns:p14="http://schemas.microsoft.com/office/powerpoint/2010/main" val="3429100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F3702177-48E0-5046-8D69-4DF494A82DFD}" type="slidenum">
              <a:rPr lang="en-US" smtClean="0"/>
              <a:t>‹#›</a:t>
            </a:fld>
            <a:endParaRPr lang="en-US"/>
          </a:p>
        </p:txBody>
      </p:sp>
    </p:spTree>
    <p:extLst>
      <p:ext uri="{BB962C8B-B14F-4D97-AF65-F5344CB8AC3E}">
        <p14:creationId xmlns:p14="http://schemas.microsoft.com/office/powerpoint/2010/main" val="2620704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ctr" defTabSz="609585" rtl="0" eaLnBrk="1" latinLnBrk="0" hangingPunct="1">
        <a:spcBef>
          <a:spcPct val="0"/>
        </a:spcBef>
        <a:buNone/>
        <a:defRPr sz="5867" b="1"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p:titleStyle>
    <p:bodyStyle>
      <a:lvl1pPr marL="457189" indent="-457189" algn="l" defTabSz="609585" rtl="0" eaLnBrk="1" latinLnBrk="0" hangingPunct="1">
        <a:spcBef>
          <a:spcPct val="20000"/>
        </a:spcBef>
        <a:buFont typeface="Arial"/>
        <a:buChar char="•"/>
        <a:defRPr sz="3200" b="0" i="0" kern="1200">
          <a:solidFill>
            <a:schemeClr val="tx1"/>
          </a:solidFill>
          <a:latin typeface="Helvetica Light" panose="020B0403020202020204" pitchFamily="34" charset="0"/>
          <a:ea typeface="+mn-ea"/>
          <a:cs typeface="Arial" panose="020B0604020202020204" pitchFamily="34" charset="0"/>
        </a:defRPr>
      </a:lvl1pPr>
      <a:lvl2pPr marL="990575" indent="-380990" algn="l" defTabSz="609585" rtl="0" eaLnBrk="1" latinLnBrk="0" hangingPunct="1">
        <a:spcBef>
          <a:spcPct val="20000"/>
        </a:spcBef>
        <a:buFont typeface="Arial"/>
        <a:buChar char="–"/>
        <a:defRPr sz="2667" b="0" i="0" kern="1200">
          <a:solidFill>
            <a:schemeClr val="tx1"/>
          </a:solidFill>
          <a:latin typeface="Helvetica Light" panose="020B0403020202020204" pitchFamily="34" charset="0"/>
          <a:ea typeface="+mn-ea"/>
          <a:cs typeface="Arial" panose="020B0604020202020204" pitchFamily="34" charset="0"/>
        </a:defRPr>
      </a:lvl2pPr>
      <a:lvl3pPr marL="1523962" indent="-304792" algn="l" defTabSz="609585" rtl="0" eaLnBrk="1" latinLnBrk="0" hangingPunct="1">
        <a:spcBef>
          <a:spcPct val="20000"/>
        </a:spcBef>
        <a:buFont typeface="Arial"/>
        <a:buChar char="•"/>
        <a:defRPr sz="2400" b="0" i="0" kern="1200">
          <a:solidFill>
            <a:schemeClr val="tx1"/>
          </a:solidFill>
          <a:latin typeface="Helvetica Light" panose="020B0403020202020204" pitchFamily="34" charset="0"/>
          <a:ea typeface="+mn-ea"/>
          <a:cs typeface="Arial" panose="020B0604020202020204" pitchFamily="34" charset="0"/>
        </a:defRPr>
      </a:lvl3pPr>
      <a:lvl4pPr marL="2133547" indent="-304792" algn="l" defTabSz="609585" rtl="0" eaLnBrk="1" latinLnBrk="0" hangingPunct="1">
        <a:spcBef>
          <a:spcPct val="20000"/>
        </a:spcBef>
        <a:buFont typeface="Arial"/>
        <a:buChar char="–"/>
        <a:defRPr sz="2133" b="0" i="0" kern="1200">
          <a:solidFill>
            <a:schemeClr val="tx1"/>
          </a:solidFill>
          <a:latin typeface="Helvetica Light" panose="020B0403020202020204" pitchFamily="34" charset="0"/>
          <a:ea typeface="+mn-ea"/>
          <a:cs typeface="Arial" panose="020B0604020202020204" pitchFamily="34" charset="0"/>
        </a:defRPr>
      </a:lvl4pPr>
      <a:lvl5pPr marL="2743131" indent="-304792" algn="l" defTabSz="609585" rtl="0" eaLnBrk="1" latinLnBrk="0" hangingPunct="1">
        <a:spcBef>
          <a:spcPct val="20000"/>
        </a:spcBef>
        <a:buFont typeface="Arial"/>
        <a:buChar char="»"/>
        <a:defRPr sz="2133" b="0" i="0" kern="1200">
          <a:solidFill>
            <a:schemeClr val="tx1"/>
          </a:solidFill>
          <a:latin typeface="Helvetica Light" panose="020B0403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459E7F-67B9-17AC-10E3-644D7802BA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1D85B25-116C-8819-F8EC-52A3F319BF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8F11C7-8E53-D448-DA3E-99FE9C0416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5A0F33-9EE9-0D43-96D2-8D8B90752F10}" type="datetimeFigureOut">
              <a:rPr lang="en-US" smtClean="0"/>
              <a:t>4/30/24</a:t>
            </a:fld>
            <a:endParaRPr lang="en-US"/>
          </a:p>
        </p:txBody>
      </p:sp>
      <p:sp>
        <p:nvSpPr>
          <p:cNvPr id="5" name="Footer Placeholder 4">
            <a:extLst>
              <a:ext uri="{FF2B5EF4-FFF2-40B4-BE49-F238E27FC236}">
                <a16:creationId xmlns:a16="http://schemas.microsoft.com/office/drawing/2014/main" id="{E8076B2E-17D5-A8DE-788B-270393D0A1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5C86C7-BA64-F520-6B16-EB1523F7D7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0CBEB5-784F-3848-AEA3-96AEA3F64232}" type="slidenum">
              <a:rPr lang="en-US" smtClean="0"/>
              <a:t>‹#›</a:t>
            </a:fld>
            <a:endParaRPr lang="en-US"/>
          </a:p>
        </p:txBody>
      </p:sp>
    </p:spTree>
    <p:extLst>
      <p:ext uri="{BB962C8B-B14F-4D97-AF65-F5344CB8AC3E}">
        <p14:creationId xmlns:p14="http://schemas.microsoft.com/office/powerpoint/2010/main" val="352316583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hyperlink" Target="https://digitalhealth.pharmacy.vcu.edu/" TargetMode="External"/><Relationship Id="rId4" Type="http://schemas.openxmlformats.org/officeDocument/2006/relationships/hyperlink" Target="https://metabolomics.pharmacy.vcu.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www.knime.com/blog/monitor-kidney-health-in-knime" TargetMode="External"/><Relationship Id="rId2" Type="http://schemas.openxmlformats.org/officeDocument/2006/relationships/image" Target="../media/image20.png"/><Relationship Id="rId1" Type="http://schemas.openxmlformats.org/officeDocument/2006/relationships/slideLayout" Target="../slideLayouts/slideLayout18.xml"/><Relationship Id="rId6" Type="http://schemas.openxmlformats.org/officeDocument/2006/relationships/hyperlink" Target="https://www.knime.com/blog/data-app-improves-vancomycin-dosing-obesity" TargetMode="External"/><Relationship Id="rId5" Type="http://schemas.openxmlformats.org/officeDocument/2006/relationships/hyperlink" Target="https://www.knime.com/blog/automate-tpn-calculation-quality-care" TargetMode="Externa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3.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Layout" Target="../diagrams/layout1.xml"/><Relationship Id="rId7" Type="http://schemas.openxmlformats.org/officeDocument/2006/relationships/image" Target="../media/image30.jpg"/><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33.png"/><Relationship Id="rId4" Type="http://schemas.openxmlformats.org/officeDocument/2006/relationships/diagramQuickStyle" Target="../diagrams/quickStyle1.xml"/><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www.knime.com/blog/monitor-kidney-health-in-knime" TargetMode="External"/><Relationship Id="rId2" Type="http://schemas.openxmlformats.org/officeDocument/2006/relationships/image" Target="../media/image20.png"/><Relationship Id="rId1" Type="http://schemas.openxmlformats.org/officeDocument/2006/relationships/slideLayout" Target="../slideLayouts/slideLayout18.xml"/><Relationship Id="rId6" Type="http://schemas.openxmlformats.org/officeDocument/2006/relationships/hyperlink" Target="https://www.knime.com/blog/data-app-improves-vancomycin-dosing-obesity" TargetMode="External"/><Relationship Id="rId5" Type="http://schemas.openxmlformats.org/officeDocument/2006/relationships/hyperlink" Target="https://www.knime.com/blog/automate-tpn-calculation-quality-care" TargetMode="Externa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4572001"/>
          </a:xfrm>
          <a:prstGeom prst="rect">
            <a:avLst/>
          </a:prstGeom>
        </p:spPr>
      </p:pic>
      <p:sp>
        <p:nvSpPr>
          <p:cNvPr id="2" name="Title 1"/>
          <p:cNvSpPr>
            <a:spLocks noGrp="1"/>
          </p:cNvSpPr>
          <p:nvPr>
            <p:ph type="ctrTitle"/>
          </p:nvPr>
        </p:nvSpPr>
        <p:spPr>
          <a:xfrm>
            <a:off x="0" y="4923276"/>
            <a:ext cx="8481848" cy="956132"/>
          </a:xfrm>
        </p:spPr>
        <p:txBody>
          <a:bodyPr>
            <a:noAutofit/>
          </a:bodyPr>
          <a:lstStyle/>
          <a:p>
            <a:r>
              <a:rPr lang="en-US" sz="4000" b="1" i="1" dirty="0">
                <a:solidFill>
                  <a:srgbClr val="C00000"/>
                </a:solidFill>
              </a:rPr>
              <a:t>Personalizing Pharmacotherapy Through Individualized Drug Dosing Calculators</a:t>
            </a:r>
            <a:endParaRPr lang="en-US" sz="4000" dirty="0">
              <a:solidFill>
                <a:srgbClr val="C00000"/>
              </a:solidFill>
            </a:endParaRPr>
          </a:p>
        </p:txBody>
      </p:sp>
      <p:sp>
        <p:nvSpPr>
          <p:cNvPr id="3" name="Subtitle 2"/>
          <p:cNvSpPr>
            <a:spLocks noGrp="1"/>
          </p:cNvSpPr>
          <p:nvPr>
            <p:ph type="subTitle" idx="1"/>
          </p:nvPr>
        </p:nvSpPr>
        <p:spPr>
          <a:xfrm>
            <a:off x="6244054" y="5805309"/>
            <a:ext cx="6011008" cy="956132"/>
          </a:xfrm>
        </p:spPr>
        <p:txBody>
          <a:bodyPr>
            <a:normAutofit/>
          </a:bodyPr>
          <a:lstStyle/>
          <a:p>
            <a:r>
              <a:rPr lang="en-US" dirty="0" err="1"/>
              <a:t>Dayanjan</a:t>
            </a:r>
            <a:r>
              <a:rPr lang="en-US" dirty="0"/>
              <a:t> S </a:t>
            </a:r>
            <a:r>
              <a:rPr lang="en-US" dirty="0" err="1"/>
              <a:t>Wijesinghe</a:t>
            </a:r>
            <a:r>
              <a:rPr lang="en-US" dirty="0"/>
              <a:t>, Ph.D.</a:t>
            </a:r>
          </a:p>
          <a:p>
            <a:r>
              <a:rPr lang="en-US" sz="2000" dirty="0"/>
              <a:t>Associate Professor – VCU School of Pharmacy</a:t>
            </a:r>
          </a:p>
          <a:p>
            <a:endParaRPr lang="en-US" sz="2000" dirty="0"/>
          </a:p>
        </p:txBody>
      </p:sp>
      <p:pic>
        <p:nvPicPr>
          <p:cNvPr id="5" name="Picture 4">
            <a:extLst>
              <a:ext uri="{FF2B5EF4-FFF2-40B4-BE49-F238E27FC236}">
                <a16:creationId xmlns:a16="http://schemas.microsoft.com/office/drawing/2014/main" id="{8DA9E5F0-83D6-402E-9333-A0B7DCC835E7}"/>
              </a:ext>
            </a:extLst>
          </p:cNvPr>
          <p:cNvPicPr>
            <a:picLocks noChangeAspect="1"/>
          </p:cNvPicPr>
          <p:nvPr/>
        </p:nvPicPr>
        <p:blipFill>
          <a:blip r:embed="rId3"/>
          <a:stretch>
            <a:fillRect/>
          </a:stretch>
        </p:blipFill>
        <p:spPr>
          <a:xfrm>
            <a:off x="0" y="6230683"/>
            <a:ext cx="627317" cy="627317"/>
          </a:xfrm>
          <a:prstGeom prst="rect">
            <a:avLst/>
          </a:prstGeom>
        </p:spPr>
      </p:pic>
      <p:sp>
        <p:nvSpPr>
          <p:cNvPr id="7" name="Rectangle 6">
            <a:extLst>
              <a:ext uri="{FF2B5EF4-FFF2-40B4-BE49-F238E27FC236}">
                <a16:creationId xmlns:a16="http://schemas.microsoft.com/office/drawing/2014/main" id="{6B370083-82EE-48C5-9F8B-93FFAD994CCE}"/>
              </a:ext>
            </a:extLst>
          </p:cNvPr>
          <p:cNvSpPr/>
          <p:nvPr/>
        </p:nvSpPr>
        <p:spPr>
          <a:xfrm>
            <a:off x="1550857" y="6115110"/>
            <a:ext cx="4084388" cy="646331"/>
          </a:xfrm>
          <a:prstGeom prst="rect">
            <a:avLst/>
          </a:prstGeom>
        </p:spPr>
        <p:txBody>
          <a:bodyPr wrap="none">
            <a:spAutoFit/>
          </a:bodyPr>
          <a:lstStyle/>
          <a:p>
            <a:r>
              <a:rPr lang="en-US" dirty="0">
                <a:hlinkClick r:id="rId4"/>
              </a:rPr>
              <a:t>https://metabolomics.pharmacy.vcu.edu/</a:t>
            </a:r>
            <a:endParaRPr lang="en-US" dirty="0"/>
          </a:p>
          <a:p>
            <a:r>
              <a:rPr lang="en-US" dirty="0">
                <a:hlinkClick r:id="rId5"/>
              </a:rPr>
              <a:t>https://digitalhealth.pharmacy.vcu.edu/</a:t>
            </a:r>
            <a:r>
              <a:rPr lang="en-US" dirty="0"/>
              <a:t>  </a:t>
            </a:r>
          </a:p>
        </p:txBody>
      </p:sp>
    </p:spTree>
    <p:extLst>
      <p:ext uri="{BB962C8B-B14F-4D97-AF65-F5344CB8AC3E}">
        <p14:creationId xmlns:p14="http://schemas.microsoft.com/office/powerpoint/2010/main" val="167933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867509" cy="523220"/>
          </a:xfrm>
          <a:prstGeom prst="rect">
            <a:avLst/>
          </a:prstGeom>
          <a:noFill/>
        </p:spPr>
        <p:txBody>
          <a:bodyPr wrap="none" rtlCol="0">
            <a:spAutoFit/>
          </a:bodyPr>
          <a:lstStyle/>
          <a:p>
            <a:r>
              <a:rPr lang="en-US" sz="2800" b="1" dirty="0">
                <a:solidFill>
                  <a:srgbClr val="C00000"/>
                </a:solidFill>
              </a:rPr>
              <a:t>KNIME allows rapid prototyping of optimized dosage calculations</a:t>
            </a:r>
          </a:p>
        </p:txBody>
      </p:sp>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973" y="738553"/>
            <a:ext cx="2225954" cy="3341957"/>
          </a:xfrm>
          <a:prstGeom prst="rect">
            <a:avLst/>
          </a:prstGeom>
        </p:spPr>
      </p:pic>
      <p:pic>
        <p:nvPicPr>
          <p:cNvPr id="14" name="Picture 13"/>
          <p:cNvPicPr>
            <a:picLocks noChangeAspect="1"/>
          </p:cNvPicPr>
          <p:nvPr/>
        </p:nvPicPr>
        <p:blipFill>
          <a:blip r:embed="rId3"/>
          <a:stretch>
            <a:fillRect/>
          </a:stretch>
        </p:blipFill>
        <p:spPr>
          <a:xfrm>
            <a:off x="4625866" y="738553"/>
            <a:ext cx="7048487" cy="4650398"/>
          </a:xfrm>
          <a:prstGeom prst="rect">
            <a:avLst/>
          </a:prstGeom>
        </p:spPr>
      </p:pic>
      <p:sp>
        <p:nvSpPr>
          <p:cNvPr id="2" name="TextBox 1"/>
          <p:cNvSpPr txBox="1"/>
          <p:nvPr/>
        </p:nvSpPr>
        <p:spPr>
          <a:xfrm>
            <a:off x="548640" y="4377690"/>
            <a:ext cx="2279022" cy="923330"/>
          </a:xfrm>
          <a:prstGeom prst="rect">
            <a:avLst/>
          </a:prstGeom>
          <a:noFill/>
        </p:spPr>
        <p:txBody>
          <a:bodyPr wrap="none" rtlCol="0">
            <a:spAutoFit/>
          </a:bodyPr>
          <a:lstStyle/>
          <a:p>
            <a:r>
              <a:rPr lang="en-US" dirty="0"/>
              <a:t>Mr. Amir </a:t>
            </a:r>
            <a:r>
              <a:rPr lang="en-US" dirty="0" err="1"/>
              <a:t>Behdani</a:t>
            </a:r>
            <a:r>
              <a:rPr lang="en-US" dirty="0"/>
              <a:t> – P3</a:t>
            </a:r>
          </a:p>
          <a:p>
            <a:r>
              <a:rPr lang="en-US" dirty="0"/>
              <a:t>Ms. Jessica Lai – P3</a:t>
            </a:r>
          </a:p>
          <a:p>
            <a:r>
              <a:rPr lang="en-US" dirty="0"/>
              <a:t>Ms. Christina Kim – P3</a:t>
            </a:r>
          </a:p>
        </p:txBody>
      </p:sp>
    </p:spTree>
    <p:extLst>
      <p:ext uri="{BB962C8B-B14F-4D97-AF65-F5344CB8AC3E}">
        <p14:creationId xmlns:p14="http://schemas.microsoft.com/office/powerpoint/2010/main" val="2940768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20773" y="1307845"/>
            <a:ext cx="3731715" cy="3025715"/>
          </a:xfrm>
          <a:prstGeom prst="rect">
            <a:avLst/>
          </a:prstGeom>
        </p:spPr>
      </p:pic>
      <p:pic>
        <p:nvPicPr>
          <p:cNvPr id="3" name="Picture 2"/>
          <p:cNvPicPr>
            <a:picLocks noChangeAspect="1"/>
          </p:cNvPicPr>
          <p:nvPr/>
        </p:nvPicPr>
        <p:blipFill>
          <a:blip r:embed="rId3"/>
          <a:stretch>
            <a:fillRect/>
          </a:stretch>
        </p:blipFill>
        <p:spPr>
          <a:xfrm>
            <a:off x="32841" y="1307845"/>
            <a:ext cx="4088824" cy="3172364"/>
          </a:xfrm>
          <a:prstGeom prst="rect">
            <a:avLst/>
          </a:prstGeom>
        </p:spPr>
      </p:pic>
      <p:pic>
        <p:nvPicPr>
          <p:cNvPr id="4" name="Picture 3"/>
          <p:cNvPicPr>
            <a:picLocks noChangeAspect="1"/>
          </p:cNvPicPr>
          <p:nvPr/>
        </p:nvPicPr>
        <p:blipFill>
          <a:blip r:embed="rId4"/>
          <a:stretch>
            <a:fillRect/>
          </a:stretch>
        </p:blipFill>
        <p:spPr>
          <a:xfrm>
            <a:off x="4287092" y="1307845"/>
            <a:ext cx="3868254" cy="3039742"/>
          </a:xfrm>
          <a:prstGeom prst="rect">
            <a:avLst/>
          </a:prstGeom>
        </p:spPr>
      </p:pic>
      <p:sp>
        <p:nvSpPr>
          <p:cNvPr id="5" name="TextBox 4"/>
          <p:cNvSpPr txBox="1"/>
          <p:nvPr/>
        </p:nvSpPr>
        <p:spPr>
          <a:xfrm>
            <a:off x="0" y="0"/>
            <a:ext cx="9867509" cy="523220"/>
          </a:xfrm>
          <a:prstGeom prst="rect">
            <a:avLst/>
          </a:prstGeom>
          <a:noFill/>
        </p:spPr>
        <p:txBody>
          <a:bodyPr wrap="none" rtlCol="0">
            <a:spAutoFit/>
          </a:bodyPr>
          <a:lstStyle/>
          <a:p>
            <a:r>
              <a:rPr lang="en-US" sz="2800" b="1" dirty="0">
                <a:solidFill>
                  <a:srgbClr val="C00000"/>
                </a:solidFill>
              </a:rPr>
              <a:t>KNIME allows rapid prototyping of optimized dosage calculations</a:t>
            </a:r>
          </a:p>
        </p:txBody>
      </p:sp>
      <p:sp>
        <p:nvSpPr>
          <p:cNvPr id="6" name="Rectangle 5"/>
          <p:cNvSpPr/>
          <p:nvPr/>
        </p:nvSpPr>
        <p:spPr>
          <a:xfrm>
            <a:off x="32840" y="4730375"/>
            <a:ext cx="3532879" cy="646331"/>
          </a:xfrm>
          <a:prstGeom prst="rect">
            <a:avLst/>
          </a:prstGeom>
        </p:spPr>
        <p:txBody>
          <a:bodyPr wrap="square">
            <a:spAutoFit/>
          </a:bodyPr>
          <a:lstStyle/>
          <a:p>
            <a:r>
              <a:rPr lang="en-US" dirty="0">
                <a:hlinkClick r:id="rId5"/>
              </a:rPr>
              <a:t>https://www.knime.com/blog/automate-tpn-calculation-quality-care</a:t>
            </a:r>
            <a:r>
              <a:rPr lang="en-US" dirty="0"/>
              <a:t> </a:t>
            </a:r>
          </a:p>
        </p:txBody>
      </p:sp>
      <p:sp>
        <p:nvSpPr>
          <p:cNvPr id="7" name="TextBox 6"/>
          <p:cNvSpPr txBox="1"/>
          <p:nvPr/>
        </p:nvSpPr>
        <p:spPr>
          <a:xfrm>
            <a:off x="0" y="813430"/>
            <a:ext cx="3565720" cy="369332"/>
          </a:xfrm>
          <a:prstGeom prst="rect">
            <a:avLst/>
          </a:prstGeom>
          <a:noFill/>
        </p:spPr>
        <p:txBody>
          <a:bodyPr wrap="none" rtlCol="0">
            <a:spAutoFit/>
          </a:bodyPr>
          <a:lstStyle/>
          <a:p>
            <a:r>
              <a:rPr lang="en-US" dirty="0"/>
              <a:t>APPE Digital Health Rotation Block 1</a:t>
            </a:r>
          </a:p>
        </p:txBody>
      </p:sp>
      <p:sp>
        <p:nvSpPr>
          <p:cNvPr id="8" name="TextBox 7"/>
          <p:cNvSpPr txBox="1"/>
          <p:nvPr/>
        </p:nvSpPr>
        <p:spPr>
          <a:xfrm>
            <a:off x="4215442" y="813430"/>
            <a:ext cx="3565720" cy="369332"/>
          </a:xfrm>
          <a:prstGeom prst="rect">
            <a:avLst/>
          </a:prstGeom>
          <a:noFill/>
        </p:spPr>
        <p:txBody>
          <a:bodyPr wrap="none" rtlCol="0">
            <a:spAutoFit/>
          </a:bodyPr>
          <a:lstStyle/>
          <a:p>
            <a:r>
              <a:rPr lang="en-US" dirty="0"/>
              <a:t>APPE Digital Health Rotation Block 2</a:t>
            </a:r>
          </a:p>
        </p:txBody>
      </p:sp>
      <p:sp>
        <p:nvSpPr>
          <p:cNvPr id="9" name="TextBox 8"/>
          <p:cNvSpPr txBox="1"/>
          <p:nvPr/>
        </p:nvSpPr>
        <p:spPr>
          <a:xfrm>
            <a:off x="8320773" y="813430"/>
            <a:ext cx="3565720" cy="369332"/>
          </a:xfrm>
          <a:prstGeom prst="rect">
            <a:avLst/>
          </a:prstGeom>
          <a:noFill/>
        </p:spPr>
        <p:txBody>
          <a:bodyPr wrap="none" rtlCol="0">
            <a:spAutoFit/>
          </a:bodyPr>
          <a:lstStyle/>
          <a:p>
            <a:r>
              <a:rPr lang="en-US" dirty="0"/>
              <a:t>APPE Digital Health Rotation Block 3</a:t>
            </a:r>
          </a:p>
        </p:txBody>
      </p:sp>
      <p:sp>
        <p:nvSpPr>
          <p:cNvPr id="10" name="Rectangle 9"/>
          <p:cNvSpPr/>
          <p:nvPr/>
        </p:nvSpPr>
        <p:spPr>
          <a:xfrm>
            <a:off x="4287092" y="4730375"/>
            <a:ext cx="3868254" cy="923330"/>
          </a:xfrm>
          <a:prstGeom prst="rect">
            <a:avLst/>
          </a:prstGeom>
        </p:spPr>
        <p:txBody>
          <a:bodyPr wrap="square">
            <a:spAutoFit/>
          </a:bodyPr>
          <a:lstStyle/>
          <a:p>
            <a:r>
              <a:rPr lang="en-US" dirty="0">
                <a:hlinkClick r:id="rId6"/>
              </a:rPr>
              <a:t>https://www.knime.com/blog/data-app-improves-vancomycin-dosing-obesity</a:t>
            </a:r>
            <a:r>
              <a:rPr lang="en-US" dirty="0"/>
              <a:t> </a:t>
            </a:r>
          </a:p>
        </p:txBody>
      </p:sp>
      <p:sp>
        <p:nvSpPr>
          <p:cNvPr id="11" name="Rectangle 10"/>
          <p:cNvSpPr/>
          <p:nvPr/>
        </p:nvSpPr>
        <p:spPr>
          <a:xfrm>
            <a:off x="8320773" y="4730374"/>
            <a:ext cx="3565720" cy="646331"/>
          </a:xfrm>
          <a:prstGeom prst="rect">
            <a:avLst/>
          </a:prstGeom>
        </p:spPr>
        <p:txBody>
          <a:bodyPr wrap="square">
            <a:spAutoFit/>
          </a:bodyPr>
          <a:lstStyle/>
          <a:p>
            <a:r>
              <a:rPr lang="en-US" dirty="0">
                <a:hlinkClick r:id="rId7"/>
              </a:rPr>
              <a:t>https://www.knime.com/blog/monitor-kidney-health-in-knime</a:t>
            </a:r>
            <a:r>
              <a:rPr lang="en-US" dirty="0"/>
              <a:t> </a:t>
            </a:r>
          </a:p>
        </p:txBody>
      </p:sp>
      <p:sp>
        <p:nvSpPr>
          <p:cNvPr id="12" name="Rectangle 11"/>
          <p:cNvSpPr/>
          <p:nvPr/>
        </p:nvSpPr>
        <p:spPr>
          <a:xfrm>
            <a:off x="4121665" y="813430"/>
            <a:ext cx="4033681" cy="499301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9983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1360" y="2566379"/>
            <a:ext cx="10363200" cy="1362075"/>
          </a:xfrm>
        </p:spPr>
        <p:txBody>
          <a:bodyPr/>
          <a:lstStyle/>
          <a:p>
            <a:r>
              <a:rPr lang="en-US" dirty="0">
                <a:solidFill>
                  <a:srgbClr val="C00000"/>
                </a:solidFill>
              </a:rPr>
              <a:t>Dr. Anne </a:t>
            </a:r>
            <a:r>
              <a:rPr lang="en-US" dirty="0" err="1">
                <a:solidFill>
                  <a:srgbClr val="C00000"/>
                </a:solidFill>
              </a:rPr>
              <a:t>Masich</a:t>
            </a:r>
            <a:endParaRPr lang="en-US" dirty="0">
              <a:solidFill>
                <a:srgbClr val="C00000"/>
              </a:solidFill>
            </a:endParaRPr>
          </a:p>
        </p:txBody>
      </p:sp>
    </p:spTree>
    <p:extLst>
      <p:ext uri="{BB962C8B-B14F-4D97-AF65-F5344CB8AC3E}">
        <p14:creationId xmlns:p14="http://schemas.microsoft.com/office/powerpoint/2010/main" val="2688988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4572001"/>
          </a:xfrm>
          <a:prstGeom prst="rect">
            <a:avLst/>
          </a:prstGeom>
        </p:spPr>
      </p:pic>
      <p:sp>
        <p:nvSpPr>
          <p:cNvPr id="2" name="Title 1"/>
          <p:cNvSpPr>
            <a:spLocks noGrp="1"/>
          </p:cNvSpPr>
          <p:nvPr>
            <p:ph type="ctrTitle"/>
          </p:nvPr>
        </p:nvSpPr>
        <p:spPr>
          <a:xfrm>
            <a:off x="0" y="4923276"/>
            <a:ext cx="8481848" cy="956132"/>
          </a:xfrm>
        </p:spPr>
        <p:txBody>
          <a:bodyPr>
            <a:noAutofit/>
          </a:bodyPr>
          <a:lstStyle/>
          <a:p>
            <a:r>
              <a:rPr lang="en-US" sz="4000" b="1" i="1" dirty="0">
                <a:solidFill>
                  <a:srgbClr val="C00000"/>
                </a:solidFill>
              </a:rPr>
              <a:t>Personalizing Pharmacotherapy Through Individualized Drug Dosing Calculators</a:t>
            </a:r>
            <a:endParaRPr lang="en-US" sz="4000" dirty="0">
              <a:solidFill>
                <a:srgbClr val="C00000"/>
              </a:solidFill>
            </a:endParaRPr>
          </a:p>
        </p:txBody>
      </p:sp>
      <p:sp>
        <p:nvSpPr>
          <p:cNvPr id="3" name="Subtitle 2"/>
          <p:cNvSpPr>
            <a:spLocks noGrp="1"/>
          </p:cNvSpPr>
          <p:nvPr>
            <p:ph type="subTitle" idx="1"/>
          </p:nvPr>
        </p:nvSpPr>
        <p:spPr>
          <a:xfrm>
            <a:off x="6244054" y="5805309"/>
            <a:ext cx="6011008" cy="956132"/>
          </a:xfrm>
        </p:spPr>
        <p:txBody>
          <a:bodyPr>
            <a:normAutofit/>
          </a:bodyPr>
          <a:lstStyle/>
          <a:p>
            <a:r>
              <a:rPr lang="en-US" dirty="0"/>
              <a:t>Anne </a:t>
            </a:r>
            <a:r>
              <a:rPr lang="en-US" dirty="0" err="1"/>
              <a:t>Masich</a:t>
            </a:r>
            <a:r>
              <a:rPr lang="en-US" dirty="0"/>
              <a:t>, </a:t>
            </a:r>
            <a:r>
              <a:rPr lang="en-US" dirty="0" err="1"/>
              <a:t>Pharm.D</a:t>
            </a:r>
            <a:r>
              <a:rPr lang="en-US" dirty="0"/>
              <a:t>.</a:t>
            </a:r>
          </a:p>
          <a:p>
            <a:r>
              <a:rPr lang="en-US" sz="2000" dirty="0"/>
              <a:t>Assistant Professor – VCU School of Pharmacy</a:t>
            </a:r>
          </a:p>
          <a:p>
            <a:endParaRPr lang="en-US" sz="2000" dirty="0"/>
          </a:p>
        </p:txBody>
      </p:sp>
    </p:spTree>
    <p:extLst>
      <p:ext uri="{BB962C8B-B14F-4D97-AF65-F5344CB8AC3E}">
        <p14:creationId xmlns:p14="http://schemas.microsoft.com/office/powerpoint/2010/main" val="4024358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B03BC5-28BA-1782-62E8-494F657B6DF0}"/>
              </a:ext>
            </a:extLst>
          </p:cNvPr>
          <p:cNvSpPr>
            <a:spLocks noGrp="1"/>
          </p:cNvSpPr>
          <p:nvPr>
            <p:ph type="title"/>
          </p:nvPr>
        </p:nvSpPr>
        <p:spPr>
          <a:xfrm>
            <a:off x="511629" y="365125"/>
            <a:ext cx="11168742" cy="1325563"/>
          </a:xfrm>
        </p:spPr>
        <p:txBody>
          <a:bodyPr/>
          <a:lstStyle/>
          <a:p>
            <a:pPr algn="ctr"/>
            <a:r>
              <a:rPr lang="en-US" dirty="0"/>
              <a:t>Clinical Calculators in Patient Care</a:t>
            </a:r>
          </a:p>
        </p:txBody>
      </p:sp>
      <p:sp>
        <p:nvSpPr>
          <p:cNvPr id="5" name="Content Placeholder 4">
            <a:extLst>
              <a:ext uri="{FF2B5EF4-FFF2-40B4-BE49-F238E27FC236}">
                <a16:creationId xmlns:a16="http://schemas.microsoft.com/office/drawing/2014/main" id="{4FAFD03C-5445-AA66-94F7-E040BC018D92}"/>
              </a:ext>
            </a:extLst>
          </p:cNvPr>
          <p:cNvSpPr>
            <a:spLocks noGrp="1"/>
          </p:cNvSpPr>
          <p:nvPr>
            <p:ph idx="1"/>
          </p:nvPr>
        </p:nvSpPr>
        <p:spPr>
          <a:xfrm>
            <a:off x="511629" y="1690688"/>
            <a:ext cx="11255828" cy="4982255"/>
          </a:xfrm>
        </p:spPr>
        <p:txBody>
          <a:bodyPr>
            <a:normAutofit fontScale="92500" lnSpcReduction="10000"/>
          </a:bodyPr>
          <a:lstStyle/>
          <a:p>
            <a:pPr marL="0" indent="0">
              <a:buNone/>
            </a:pPr>
            <a:r>
              <a:rPr lang="en-US" sz="2800" b="1" dirty="0"/>
              <a:t>The challenge</a:t>
            </a:r>
          </a:p>
          <a:p>
            <a:pPr marL="0" indent="0">
              <a:buNone/>
            </a:pPr>
            <a:r>
              <a:rPr lang="en-US" sz="2800" dirty="0"/>
              <a:t>Providers/clinical pharmacists are providing care to more complex patients with multiple medical conditions and drug/disease state management is becoming more complex. </a:t>
            </a:r>
          </a:p>
          <a:p>
            <a:pPr marL="0" indent="0">
              <a:buNone/>
            </a:pPr>
            <a:endParaRPr lang="en-US" sz="2800" dirty="0"/>
          </a:p>
          <a:p>
            <a:pPr marL="0" indent="0">
              <a:buNone/>
            </a:pPr>
            <a:r>
              <a:rPr lang="en-US" b="1" dirty="0"/>
              <a:t>Impact of calculators in clinical practice</a:t>
            </a:r>
            <a:endParaRPr lang="en-US" sz="2800" b="1" dirty="0"/>
          </a:p>
          <a:p>
            <a:pPr marL="285750" indent="-285750">
              <a:buFont typeface="Arial" panose="020B0604020202020204" pitchFamily="34" charset="0"/>
              <a:buChar char="•"/>
            </a:pPr>
            <a:r>
              <a:rPr lang="en-US" sz="2800" dirty="0"/>
              <a:t>Clinical efficiency</a:t>
            </a:r>
            <a:endParaRPr lang="en-US" dirty="0"/>
          </a:p>
          <a:p>
            <a:pPr marL="285750" indent="-285750">
              <a:buFont typeface="Arial" panose="020B0604020202020204" pitchFamily="34" charset="0"/>
              <a:buChar char="•"/>
            </a:pPr>
            <a:r>
              <a:rPr lang="en-US" dirty="0"/>
              <a:t>Convenient  </a:t>
            </a:r>
            <a:r>
              <a:rPr lang="en-US" sz="2800" dirty="0"/>
              <a:t> </a:t>
            </a:r>
          </a:p>
          <a:p>
            <a:pPr marL="742950" lvl="1" indent="-285750" defTabSz="457200">
              <a:lnSpc>
                <a:spcPct val="100000"/>
              </a:lnSpc>
              <a:spcBef>
                <a:spcPts val="0"/>
              </a:spcBef>
              <a:defRPr/>
            </a:pPr>
            <a:r>
              <a:rPr lang="en-US" dirty="0">
                <a:sym typeface="Wingdings" pitchFamily="2" charset="2"/>
              </a:rPr>
              <a:t>Many are available as mobile apps or integrated into electronic medical record system </a:t>
            </a:r>
            <a:endParaRPr lang="en-US" sz="2800" dirty="0"/>
          </a:p>
          <a:p>
            <a:pPr marL="285750" indent="-285750">
              <a:buFont typeface="Arial" panose="020B0604020202020204" pitchFamily="34" charset="0"/>
              <a:buChar char="•"/>
            </a:pPr>
            <a:r>
              <a:rPr lang="en-US" sz="2800" dirty="0"/>
              <a:t>Personalized medicine</a:t>
            </a:r>
          </a:p>
          <a:p>
            <a:pPr marL="742950" lvl="1" indent="-285750"/>
            <a:r>
              <a:rPr lang="en-US" dirty="0"/>
              <a:t>A “one size fits all” approach may not optimize individual patient care</a:t>
            </a:r>
          </a:p>
          <a:p>
            <a:pPr marL="742950" lvl="1" indent="-285750"/>
            <a:r>
              <a:rPr lang="en-US" dirty="0"/>
              <a:t>May predict prognosis or level of risk</a:t>
            </a:r>
          </a:p>
        </p:txBody>
      </p:sp>
      <p:sp>
        <p:nvSpPr>
          <p:cNvPr id="6" name="TextBox 5">
            <a:extLst>
              <a:ext uri="{FF2B5EF4-FFF2-40B4-BE49-F238E27FC236}">
                <a16:creationId xmlns:a16="http://schemas.microsoft.com/office/drawing/2014/main" id="{D39A8317-52AA-30BF-1BBE-E92BB51E4C28}"/>
              </a:ext>
            </a:extLst>
          </p:cNvPr>
          <p:cNvSpPr txBox="1"/>
          <p:nvPr/>
        </p:nvSpPr>
        <p:spPr>
          <a:xfrm>
            <a:off x="8654142" y="2862943"/>
            <a:ext cx="2830286" cy="2031325"/>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Current barriers/limitations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Training required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Require validation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Application to special populations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Integration within EMR</a:t>
            </a:r>
          </a:p>
        </p:txBody>
      </p:sp>
    </p:spTree>
    <p:extLst>
      <p:ext uri="{BB962C8B-B14F-4D97-AF65-F5344CB8AC3E}">
        <p14:creationId xmlns:p14="http://schemas.microsoft.com/office/powerpoint/2010/main" val="2205064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2EA94-8304-57A6-3BD5-1364B16B51F1}"/>
              </a:ext>
            </a:extLst>
          </p:cNvPr>
          <p:cNvSpPr>
            <a:spLocks noGrp="1"/>
          </p:cNvSpPr>
          <p:nvPr>
            <p:ph type="title"/>
          </p:nvPr>
        </p:nvSpPr>
        <p:spPr/>
        <p:txBody>
          <a:bodyPr/>
          <a:lstStyle/>
          <a:p>
            <a:pPr algn="ctr"/>
            <a:r>
              <a:rPr lang="en-US" dirty="0"/>
              <a:t>Pharmacokinetic (PK) Drug Dosing Calculators</a:t>
            </a:r>
          </a:p>
        </p:txBody>
      </p:sp>
      <p:sp>
        <p:nvSpPr>
          <p:cNvPr id="3" name="Content Placeholder 2">
            <a:extLst>
              <a:ext uri="{FF2B5EF4-FFF2-40B4-BE49-F238E27FC236}">
                <a16:creationId xmlns:a16="http://schemas.microsoft.com/office/drawing/2014/main" id="{1D154E88-524D-4246-94F8-07220DF66BE0}"/>
              </a:ext>
            </a:extLst>
          </p:cNvPr>
          <p:cNvSpPr>
            <a:spLocks noGrp="1"/>
          </p:cNvSpPr>
          <p:nvPr>
            <p:ph idx="1"/>
          </p:nvPr>
        </p:nvSpPr>
        <p:spPr>
          <a:xfrm>
            <a:off x="838200" y="1795788"/>
            <a:ext cx="10515600" cy="4351338"/>
          </a:xfrm>
        </p:spPr>
        <p:txBody>
          <a:bodyPr/>
          <a:lstStyle/>
          <a:p>
            <a:pPr marL="285750" indent="-285750"/>
            <a:r>
              <a:rPr lang="en-US" dirty="0"/>
              <a:t>Uses</a:t>
            </a:r>
          </a:p>
          <a:p>
            <a:pPr marL="742950" lvl="1" indent="-285750"/>
            <a:r>
              <a:rPr lang="en-US" dirty="0"/>
              <a:t>Drugs with high variability in drug kinetics and responses between patients </a:t>
            </a:r>
          </a:p>
          <a:p>
            <a:pPr marL="742950" lvl="1" indent="-285750"/>
            <a:r>
              <a:rPr lang="en-US" dirty="0"/>
              <a:t>Narrow therapeutic index drugs </a:t>
            </a:r>
          </a:p>
          <a:p>
            <a:pPr marL="742950" lvl="1" indent="-285750"/>
            <a:r>
              <a:rPr lang="en-US" dirty="0"/>
              <a:t>Special populations with pharmacokinetic changes compared to the general population</a:t>
            </a:r>
          </a:p>
          <a:p>
            <a:pPr marL="285750" indent="-285750"/>
            <a:r>
              <a:rPr lang="en-US" dirty="0"/>
              <a:t>PK and Bayesian modeling calculators available</a:t>
            </a:r>
          </a:p>
          <a:p>
            <a:pPr marL="285750" indent="-285750"/>
            <a:r>
              <a:rPr lang="en-US" dirty="0"/>
              <a:t>Vancomycin and aminoglycoside calculators are the most widely used PK calculators in clinical practice </a:t>
            </a:r>
          </a:p>
          <a:p>
            <a:pPr marL="285750" indent="-285750"/>
            <a:endParaRPr lang="en-US" dirty="0"/>
          </a:p>
        </p:txBody>
      </p:sp>
    </p:spTree>
    <p:extLst>
      <p:ext uri="{BB962C8B-B14F-4D97-AF65-F5344CB8AC3E}">
        <p14:creationId xmlns:p14="http://schemas.microsoft.com/office/powerpoint/2010/main" val="75950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04261-1378-35A1-EEA9-5E36A7A6592E}"/>
              </a:ext>
            </a:extLst>
          </p:cNvPr>
          <p:cNvSpPr>
            <a:spLocks noGrp="1"/>
          </p:cNvSpPr>
          <p:nvPr>
            <p:ph type="title"/>
          </p:nvPr>
        </p:nvSpPr>
        <p:spPr/>
        <p:txBody>
          <a:bodyPr/>
          <a:lstStyle/>
          <a:p>
            <a:pPr algn="ctr"/>
            <a:r>
              <a:rPr lang="en-US" dirty="0"/>
              <a:t>Vancomycin</a:t>
            </a:r>
          </a:p>
        </p:txBody>
      </p:sp>
      <p:sp>
        <p:nvSpPr>
          <p:cNvPr id="3" name="Content Placeholder 2">
            <a:extLst>
              <a:ext uri="{FF2B5EF4-FFF2-40B4-BE49-F238E27FC236}">
                <a16:creationId xmlns:a16="http://schemas.microsoft.com/office/drawing/2014/main" id="{58EB86A2-9542-BE6A-3EE5-A3009E1928FC}"/>
              </a:ext>
            </a:extLst>
          </p:cNvPr>
          <p:cNvSpPr>
            <a:spLocks noGrp="1"/>
          </p:cNvSpPr>
          <p:nvPr>
            <p:ph idx="1"/>
          </p:nvPr>
        </p:nvSpPr>
        <p:spPr/>
        <p:txBody>
          <a:bodyPr/>
          <a:lstStyle/>
          <a:p>
            <a:r>
              <a:rPr lang="en-US" dirty="0"/>
              <a:t>Intravenous antibiotic used to treat severe gram (+) infections such as methicillin-resistant </a:t>
            </a:r>
            <a:r>
              <a:rPr lang="en-US" i="1" dirty="0" err="1"/>
              <a:t>Staphyococcus</a:t>
            </a:r>
            <a:r>
              <a:rPr lang="en-US" i="1" dirty="0"/>
              <a:t> aureus</a:t>
            </a:r>
          </a:p>
          <a:p>
            <a:r>
              <a:rPr lang="en-US" dirty="0"/>
              <a:t>Dosing based on targeting an AUC/MIC ratio </a:t>
            </a:r>
            <a:r>
              <a:rPr lang="en-US" dirty="0">
                <a:solidFill>
                  <a:srgbClr val="000000"/>
                </a:solidFill>
                <a:ea typeface="MS Gothic" panose="020B0609070205080204" pitchFamily="49" charset="-128"/>
              </a:rPr>
              <a:t>400 – 600 to achieve clinical effectiveness and minimize renal toxicity</a:t>
            </a:r>
          </a:p>
          <a:p>
            <a:r>
              <a:rPr lang="en-US" dirty="0">
                <a:solidFill>
                  <a:srgbClr val="000000"/>
                </a:solidFill>
                <a:ea typeface="MS Gothic" panose="020B0609070205080204" pitchFamily="49" charset="-128"/>
              </a:rPr>
              <a:t>Dosing calculations:</a:t>
            </a:r>
          </a:p>
        </p:txBody>
      </p:sp>
      <p:pic>
        <p:nvPicPr>
          <p:cNvPr id="5" name="Picture 4">
            <a:extLst>
              <a:ext uri="{FF2B5EF4-FFF2-40B4-BE49-F238E27FC236}">
                <a16:creationId xmlns:a16="http://schemas.microsoft.com/office/drawing/2014/main" id="{9FEDFBAA-C923-560A-B986-5178A973C98C}"/>
              </a:ext>
            </a:extLst>
          </p:cNvPr>
          <p:cNvPicPr>
            <a:picLocks noChangeAspect="1"/>
          </p:cNvPicPr>
          <p:nvPr/>
        </p:nvPicPr>
        <p:blipFill>
          <a:blip r:embed="rId2"/>
          <a:stretch>
            <a:fillRect/>
          </a:stretch>
        </p:blipFill>
        <p:spPr>
          <a:xfrm>
            <a:off x="8205084" y="3218220"/>
            <a:ext cx="3367484" cy="3489087"/>
          </a:xfrm>
          <a:prstGeom prst="rect">
            <a:avLst/>
          </a:prstGeom>
        </p:spPr>
      </p:pic>
      <p:pic>
        <p:nvPicPr>
          <p:cNvPr id="6" name="Content Placeholder 3">
            <a:extLst>
              <a:ext uri="{FF2B5EF4-FFF2-40B4-BE49-F238E27FC236}">
                <a16:creationId xmlns:a16="http://schemas.microsoft.com/office/drawing/2014/main" id="{201AD810-2188-E8D3-E8F1-9461A5D4E5D7}"/>
              </a:ext>
            </a:extLst>
          </p:cNvPr>
          <p:cNvPicPr>
            <a:picLocks noChangeAspect="1"/>
          </p:cNvPicPr>
          <p:nvPr/>
        </p:nvPicPr>
        <p:blipFill rotWithShape="1">
          <a:blip r:embed="rId3">
            <a:extLst>
              <a:ext uri="{28A0092B-C50C-407E-A947-70E740481C1C}">
                <a14:useLocalDpi xmlns:a14="http://schemas.microsoft.com/office/drawing/2010/main" val="0"/>
              </a:ext>
            </a:extLst>
          </a:blip>
          <a:srcRect t="61800"/>
          <a:stretch/>
        </p:blipFill>
        <p:spPr>
          <a:xfrm>
            <a:off x="2070920" y="4139380"/>
            <a:ext cx="5478565" cy="1276605"/>
          </a:xfrm>
          <a:prstGeom prst="rect">
            <a:avLst/>
          </a:prstGeom>
        </p:spPr>
      </p:pic>
      <p:pic>
        <p:nvPicPr>
          <p:cNvPr id="7" name="Picture 6">
            <a:extLst>
              <a:ext uri="{FF2B5EF4-FFF2-40B4-BE49-F238E27FC236}">
                <a16:creationId xmlns:a16="http://schemas.microsoft.com/office/drawing/2014/main" id="{1F918AF8-EEC4-D4E7-E3A9-916733E922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4276" y="5415985"/>
            <a:ext cx="4914732" cy="1403960"/>
          </a:xfrm>
          <a:prstGeom prst="rect">
            <a:avLst/>
          </a:prstGeom>
        </p:spPr>
      </p:pic>
    </p:spTree>
    <p:extLst>
      <p:ext uri="{BB962C8B-B14F-4D97-AF65-F5344CB8AC3E}">
        <p14:creationId xmlns:p14="http://schemas.microsoft.com/office/powerpoint/2010/main" val="85597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0D742-2E6A-421C-BC41-C3F5FD1A38EF}"/>
              </a:ext>
            </a:extLst>
          </p:cNvPr>
          <p:cNvSpPr>
            <a:spLocks noGrp="1"/>
          </p:cNvSpPr>
          <p:nvPr>
            <p:ph type="title"/>
          </p:nvPr>
        </p:nvSpPr>
        <p:spPr/>
        <p:txBody>
          <a:bodyPr/>
          <a:lstStyle/>
          <a:p>
            <a:r>
              <a:rPr lang="en-US" dirty="0"/>
              <a:t>Creation of a Vancomycin Dosing Calculator</a:t>
            </a:r>
          </a:p>
        </p:txBody>
      </p:sp>
      <p:graphicFrame>
        <p:nvGraphicFramePr>
          <p:cNvPr id="4" name="Content Placeholder 3">
            <a:extLst>
              <a:ext uri="{FF2B5EF4-FFF2-40B4-BE49-F238E27FC236}">
                <a16:creationId xmlns:a16="http://schemas.microsoft.com/office/drawing/2014/main" id="{939B6FC7-76D6-407D-A3E1-E5D7B9696D2D}"/>
              </a:ext>
            </a:extLst>
          </p:cNvPr>
          <p:cNvGraphicFramePr>
            <a:graphicFrameLocks/>
          </p:cNvGraphicFramePr>
          <p:nvPr/>
        </p:nvGraphicFramePr>
        <p:xfrm>
          <a:off x="581025" y="2181225"/>
          <a:ext cx="11029950" cy="3678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Group 4">
            <a:extLst>
              <a:ext uri="{FF2B5EF4-FFF2-40B4-BE49-F238E27FC236}">
                <a16:creationId xmlns:a16="http://schemas.microsoft.com/office/drawing/2014/main" id="{66B094EB-0175-4F62-B910-C7AE429CBD1B}"/>
              </a:ext>
            </a:extLst>
          </p:cNvPr>
          <p:cNvGrpSpPr/>
          <p:nvPr/>
        </p:nvGrpSpPr>
        <p:grpSpPr>
          <a:xfrm>
            <a:off x="1725325" y="2181225"/>
            <a:ext cx="2297008" cy="1378205"/>
            <a:chOff x="1150658" y="1512"/>
            <a:chExt cx="2297008" cy="1378205"/>
          </a:xfrm>
        </p:grpSpPr>
        <p:sp>
          <p:nvSpPr>
            <p:cNvPr id="6" name="Rectangle: Rounded Corners 5">
              <a:extLst>
                <a:ext uri="{FF2B5EF4-FFF2-40B4-BE49-F238E27FC236}">
                  <a16:creationId xmlns:a16="http://schemas.microsoft.com/office/drawing/2014/main" id="{901A42A6-2F03-4307-B763-27E6A8C448D7}"/>
                </a:ext>
              </a:extLst>
            </p:cNvPr>
            <p:cNvSpPr/>
            <p:nvPr/>
          </p:nvSpPr>
          <p:spPr>
            <a:xfrm>
              <a:off x="1150658" y="1512"/>
              <a:ext cx="2297008" cy="137820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7" name="Rectangle: Rounded Corners 4">
              <a:extLst>
                <a:ext uri="{FF2B5EF4-FFF2-40B4-BE49-F238E27FC236}">
                  <a16:creationId xmlns:a16="http://schemas.microsoft.com/office/drawing/2014/main" id="{B02EC3D5-5C87-4B40-94DF-CA507808E7B1}"/>
                </a:ext>
              </a:extLst>
            </p:cNvPr>
            <p:cNvSpPr txBox="1"/>
            <p:nvPr/>
          </p:nvSpPr>
          <p:spPr>
            <a:xfrm>
              <a:off x="1191024" y="41878"/>
              <a:ext cx="2216276" cy="1297473"/>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marL="0" marR="0" lvl="0" indent="0" algn="l" defTabSz="933450" rtl="0" eaLnBrk="1" fontAlgn="auto"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rPr>
                <a:t>Obese, critically ill patients</a:t>
              </a:r>
            </a:p>
            <a:p>
              <a:pPr marL="0" marR="0" lvl="0" indent="0" algn="l" defTabSz="933450" rtl="0" eaLnBrk="1" fontAlgn="auto"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rPr>
                <a:t>Vancomycin</a:t>
              </a:r>
            </a:p>
          </p:txBody>
        </p:sp>
      </p:grpSp>
      <p:grpSp>
        <p:nvGrpSpPr>
          <p:cNvPr id="8" name="Group 7">
            <a:extLst>
              <a:ext uri="{FF2B5EF4-FFF2-40B4-BE49-F238E27FC236}">
                <a16:creationId xmlns:a16="http://schemas.microsoft.com/office/drawing/2014/main" id="{F7045C5D-02AB-4C7A-A7C4-D1FCB15546C4}"/>
              </a:ext>
            </a:extLst>
          </p:cNvPr>
          <p:cNvGrpSpPr/>
          <p:nvPr/>
        </p:nvGrpSpPr>
        <p:grpSpPr>
          <a:xfrm>
            <a:off x="4947496" y="2181224"/>
            <a:ext cx="2297008" cy="1378205"/>
            <a:chOff x="1150658" y="1512"/>
            <a:chExt cx="2297008" cy="1378205"/>
          </a:xfrm>
        </p:grpSpPr>
        <p:sp>
          <p:nvSpPr>
            <p:cNvPr id="9" name="Rectangle: Rounded Corners 8">
              <a:extLst>
                <a:ext uri="{FF2B5EF4-FFF2-40B4-BE49-F238E27FC236}">
                  <a16:creationId xmlns:a16="http://schemas.microsoft.com/office/drawing/2014/main" id="{F522AC6E-B96D-48C0-800B-EF1A448D13CE}"/>
                </a:ext>
              </a:extLst>
            </p:cNvPr>
            <p:cNvSpPr/>
            <p:nvPr/>
          </p:nvSpPr>
          <p:spPr>
            <a:xfrm>
              <a:off x="1150658" y="1512"/>
              <a:ext cx="2297008" cy="137820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0" name="Rectangle: Rounded Corners 4">
              <a:extLst>
                <a:ext uri="{FF2B5EF4-FFF2-40B4-BE49-F238E27FC236}">
                  <a16:creationId xmlns:a16="http://schemas.microsoft.com/office/drawing/2014/main" id="{539FEEBE-0B6A-4B8A-B2AF-BADF9B723C1C}"/>
                </a:ext>
              </a:extLst>
            </p:cNvPr>
            <p:cNvSpPr txBox="1"/>
            <p:nvPr/>
          </p:nvSpPr>
          <p:spPr>
            <a:xfrm>
              <a:off x="1191024" y="41878"/>
              <a:ext cx="2216276" cy="1297473"/>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marL="0" marR="0" lvl="0" indent="0" algn="l" defTabSz="933450" rtl="0" eaLnBrk="1" fontAlgn="auto"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rPr>
                <a:t>N=16</a:t>
              </a:r>
            </a:p>
            <a:p>
              <a:pPr marL="0" marR="0" lvl="0" indent="0" algn="l" defTabSz="933450" rtl="0" eaLnBrk="1" fontAlgn="auto"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rPr>
                <a:t>4 serum concentrations: peak, trough, 2 random</a:t>
              </a:r>
            </a:p>
          </p:txBody>
        </p:sp>
      </p:grpSp>
      <p:grpSp>
        <p:nvGrpSpPr>
          <p:cNvPr id="14" name="Group 13">
            <a:extLst>
              <a:ext uri="{FF2B5EF4-FFF2-40B4-BE49-F238E27FC236}">
                <a16:creationId xmlns:a16="http://schemas.microsoft.com/office/drawing/2014/main" id="{F44EC24A-3FE5-439E-9C8D-A4FA3A4E151A}"/>
              </a:ext>
            </a:extLst>
          </p:cNvPr>
          <p:cNvGrpSpPr/>
          <p:nvPr/>
        </p:nvGrpSpPr>
        <p:grpSpPr>
          <a:xfrm>
            <a:off x="1743760" y="4463256"/>
            <a:ext cx="2297008" cy="1378205"/>
            <a:chOff x="1150658" y="1512"/>
            <a:chExt cx="2297008" cy="1378205"/>
          </a:xfrm>
        </p:grpSpPr>
        <p:sp>
          <p:nvSpPr>
            <p:cNvPr id="15" name="Rectangle: Rounded Corners 14">
              <a:extLst>
                <a:ext uri="{FF2B5EF4-FFF2-40B4-BE49-F238E27FC236}">
                  <a16:creationId xmlns:a16="http://schemas.microsoft.com/office/drawing/2014/main" id="{6E0FF617-723D-4600-989D-9896EBD83F57}"/>
                </a:ext>
              </a:extLst>
            </p:cNvPr>
            <p:cNvSpPr/>
            <p:nvPr/>
          </p:nvSpPr>
          <p:spPr>
            <a:xfrm>
              <a:off x="1150658" y="1512"/>
              <a:ext cx="2297008" cy="137820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21ED0EF1-7C7D-4535-A858-02AE8F4E30A8}"/>
                </a:ext>
              </a:extLst>
            </p:cNvPr>
            <p:cNvSpPr txBox="1"/>
            <p:nvPr/>
          </p:nvSpPr>
          <p:spPr>
            <a:xfrm>
              <a:off x="1191024" y="41878"/>
              <a:ext cx="2216276" cy="1297473"/>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marL="0" marR="0" lvl="0" indent="0" algn="l" defTabSz="933450" rtl="0" eaLnBrk="1" fontAlgn="auto" latinLnBrk="0" hangingPunct="1">
                <a:lnSpc>
                  <a:spcPct val="90000"/>
                </a:lnSpc>
                <a:spcBef>
                  <a:spcPct val="0"/>
                </a:spcBef>
                <a:spcAft>
                  <a:spcPct val="35000"/>
                </a:spcAft>
                <a:buClrTx/>
                <a:buSzTx/>
                <a:buFontTx/>
                <a:buNone/>
                <a:tabLst/>
                <a:defRPr/>
              </a:pPr>
              <a:endPar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grpSp>
      <p:pic>
        <p:nvPicPr>
          <p:cNvPr id="13" name="Picture 12" descr="A picture containing text, sign, clipart&#10;&#10;Description automatically generated">
            <a:extLst>
              <a:ext uri="{FF2B5EF4-FFF2-40B4-BE49-F238E27FC236}">
                <a16:creationId xmlns:a16="http://schemas.microsoft.com/office/drawing/2014/main" id="{0F04515B-A1C8-4947-A135-6652CC4BA3B1}"/>
              </a:ext>
            </a:extLst>
          </p:cNvPr>
          <p:cNvPicPr>
            <a:picLocks noChangeAspect="1"/>
          </p:cNvPicPr>
          <p:nvPr/>
        </p:nvPicPr>
        <p:blipFill>
          <a:blip r:embed="rId7"/>
          <a:stretch>
            <a:fillRect/>
          </a:stretch>
        </p:blipFill>
        <p:spPr>
          <a:xfrm>
            <a:off x="2235837" y="4581108"/>
            <a:ext cx="1275983" cy="1130022"/>
          </a:xfrm>
          <a:prstGeom prst="rect">
            <a:avLst/>
          </a:prstGeom>
        </p:spPr>
      </p:pic>
      <p:grpSp>
        <p:nvGrpSpPr>
          <p:cNvPr id="18" name="Group 17">
            <a:extLst>
              <a:ext uri="{FF2B5EF4-FFF2-40B4-BE49-F238E27FC236}">
                <a16:creationId xmlns:a16="http://schemas.microsoft.com/office/drawing/2014/main" id="{29440862-23E0-4B40-B37C-3ED46417750D}"/>
              </a:ext>
            </a:extLst>
          </p:cNvPr>
          <p:cNvGrpSpPr/>
          <p:nvPr/>
        </p:nvGrpSpPr>
        <p:grpSpPr>
          <a:xfrm>
            <a:off x="8169667" y="2181225"/>
            <a:ext cx="2297008" cy="1378205"/>
            <a:chOff x="1150658" y="1512"/>
            <a:chExt cx="2297008" cy="1378205"/>
          </a:xfrm>
        </p:grpSpPr>
        <p:sp>
          <p:nvSpPr>
            <p:cNvPr id="19" name="Rectangle: Rounded Corners 18">
              <a:extLst>
                <a:ext uri="{FF2B5EF4-FFF2-40B4-BE49-F238E27FC236}">
                  <a16:creationId xmlns:a16="http://schemas.microsoft.com/office/drawing/2014/main" id="{25016928-E319-42ED-A092-69298035BA95}"/>
                </a:ext>
              </a:extLst>
            </p:cNvPr>
            <p:cNvSpPr/>
            <p:nvPr/>
          </p:nvSpPr>
          <p:spPr>
            <a:xfrm>
              <a:off x="1150658" y="1512"/>
              <a:ext cx="2297008" cy="137820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0" name="Rectangle: Rounded Corners 4">
              <a:extLst>
                <a:ext uri="{FF2B5EF4-FFF2-40B4-BE49-F238E27FC236}">
                  <a16:creationId xmlns:a16="http://schemas.microsoft.com/office/drawing/2014/main" id="{817537DA-D78F-49BA-B18C-651749830A3C}"/>
                </a:ext>
              </a:extLst>
            </p:cNvPr>
            <p:cNvSpPr txBox="1"/>
            <p:nvPr/>
          </p:nvSpPr>
          <p:spPr>
            <a:xfrm>
              <a:off x="1191024" y="41878"/>
              <a:ext cx="2216276" cy="1297473"/>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marL="0" marR="0" lvl="0" indent="0" algn="l" defTabSz="933450" rtl="0" eaLnBrk="1" fontAlgn="auto" latinLnBrk="0" hangingPunct="1">
                <a:lnSpc>
                  <a:spcPct val="90000"/>
                </a:lnSpc>
                <a:spcBef>
                  <a:spcPct val="0"/>
                </a:spcBef>
                <a:spcAft>
                  <a:spcPct val="35000"/>
                </a:spcAft>
                <a:buClrTx/>
                <a:buSzTx/>
                <a:buFontTx/>
                <a:buNone/>
                <a:tabLst/>
                <a:defRPr/>
              </a:pPr>
              <a:endPar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grpSp>
      <p:grpSp>
        <p:nvGrpSpPr>
          <p:cNvPr id="21" name="Group 20">
            <a:extLst>
              <a:ext uri="{FF2B5EF4-FFF2-40B4-BE49-F238E27FC236}">
                <a16:creationId xmlns:a16="http://schemas.microsoft.com/office/drawing/2014/main" id="{32922E5F-6306-4908-A431-B3123FFB333E}"/>
              </a:ext>
            </a:extLst>
          </p:cNvPr>
          <p:cNvGrpSpPr/>
          <p:nvPr/>
        </p:nvGrpSpPr>
        <p:grpSpPr>
          <a:xfrm>
            <a:off x="8151232" y="4481258"/>
            <a:ext cx="2297008" cy="1378205"/>
            <a:chOff x="1150658" y="1512"/>
            <a:chExt cx="2297008" cy="1378205"/>
          </a:xfrm>
        </p:grpSpPr>
        <p:sp>
          <p:nvSpPr>
            <p:cNvPr id="22" name="Rectangle: Rounded Corners 21">
              <a:extLst>
                <a:ext uri="{FF2B5EF4-FFF2-40B4-BE49-F238E27FC236}">
                  <a16:creationId xmlns:a16="http://schemas.microsoft.com/office/drawing/2014/main" id="{49366A72-F139-483E-99A2-1AC9759DBFE1}"/>
                </a:ext>
              </a:extLst>
            </p:cNvPr>
            <p:cNvSpPr/>
            <p:nvPr/>
          </p:nvSpPr>
          <p:spPr>
            <a:xfrm>
              <a:off x="1150658" y="1512"/>
              <a:ext cx="2297008" cy="137820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3" name="Rectangle: Rounded Corners 4">
              <a:extLst>
                <a:ext uri="{FF2B5EF4-FFF2-40B4-BE49-F238E27FC236}">
                  <a16:creationId xmlns:a16="http://schemas.microsoft.com/office/drawing/2014/main" id="{1E31F09C-CF09-442B-B778-41B804FED0DC}"/>
                </a:ext>
              </a:extLst>
            </p:cNvPr>
            <p:cNvSpPr txBox="1"/>
            <p:nvPr/>
          </p:nvSpPr>
          <p:spPr>
            <a:xfrm>
              <a:off x="1191024" y="41878"/>
              <a:ext cx="2216276" cy="1297473"/>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marL="0" marR="0" lvl="0" indent="0" algn="l" defTabSz="933450" rtl="0" eaLnBrk="1" fontAlgn="auto" latinLnBrk="0" hangingPunct="1">
                <a:lnSpc>
                  <a:spcPct val="90000"/>
                </a:lnSpc>
                <a:spcBef>
                  <a:spcPct val="0"/>
                </a:spcBef>
                <a:spcAft>
                  <a:spcPct val="35000"/>
                </a:spcAft>
                <a:buClrTx/>
                <a:buSzTx/>
                <a:buFontTx/>
                <a:buNone/>
                <a:tabLst/>
                <a:defRPr/>
              </a:pPr>
              <a:endPar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grpSp>
      <p:pic>
        <p:nvPicPr>
          <p:cNvPr id="17" name="Picture 16">
            <a:extLst>
              <a:ext uri="{FF2B5EF4-FFF2-40B4-BE49-F238E27FC236}">
                <a16:creationId xmlns:a16="http://schemas.microsoft.com/office/drawing/2014/main" id="{B035AB9A-3C3C-4371-801B-2CD83304BBCE}"/>
              </a:ext>
            </a:extLst>
          </p:cNvPr>
          <p:cNvPicPr>
            <a:picLocks noChangeAspect="1"/>
          </p:cNvPicPr>
          <p:nvPr/>
        </p:nvPicPr>
        <p:blipFill>
          <a:blip r:embed="rId8"/>
          <a:stretch>
            <a:fillRect/>
          </a:stretch>
        </p:blipFill>
        <p:spPr>
          <a:xfrm>
            <a:off x="8273726" y="4986867"/>
            <a:ext cx="2052019" cy="366985"/>
          </a:xfrm>
          <a:prstGeom prst="rect">
            <a:avLst/>
          </a:prstGeom>
        </p:spPr>
      </p:pic>
      <p:grpSp>
        <p:nvGrpSpPr>
          <p:cNvPr id="24" name="Group 23">
            <a:extLst>
              <a:ext uri="{FF2B5EF4-FFF2-40B4-BE49-F238E27FC236}">
                <a16:creationId xmlns:a16="http://schemas.microsoft.com/office/drawing/2014/main" id="{6169FFAB-BD7A-4777-A6BA-0D71DCAD3C63}"/>
              </a:ext>
            </a:extLst>
          </p:cNvPr>
          <p:cNvGrpSpPr/>
          <p:nvPr/>
        </p:nvGrpSpPr>
        <p:grpSpPr>
          <a:xfrm>
            <a:off x="4947496" y="4480752"/>
            <a:ext cx="2297008" cy="1378205"/>
            <a:chOff x="1150658" y="1512"/>
            <a:chExt cx="2297008" cy="1378205"/>
          </a:xfrm>
        </p:grpSpPr>
        <p:sp>
          <p:nvSpPr>
            <p:cNvPr id="25" name="Rectangle: Rounded Corners 24">
              <a:extLst>
                <a:ext uri="{FF2B5EF4-FFF2-40B4-BE49-F238E27FC236}">
                  <a16:creationId xmlns:a16="http://schemas.microsoft.com/office/drawing/2014/main" id="{D99C6ACF-A3EB-4F6D-8F14-EBC31AA07972}"/>
                </a:ext>
              </a:extLst>
            </p:cNvPr>
            <p:cNvSpPr/>
            <p:nvPr/>
          </p:nvSpPr>
          <p:spPr>
            <a:xfrm>
              <a:off x="1150658" y="1512"/>
              <a:ext cx="2297008" cy="137820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6" name="Rectangle: Rounded Corners 4">
              <a:extLst>
                <a:ext uri="{FF2B5EF4-FFF2-40B4-BE49-F238E27FC236}">
                  <a16:creationId xmlns:a16="http://schemas.microsoft.com/office/drawing/2014/main" id="{8905F62F-C881-4EEA-8052-EBBB3DE16E69}"/>
                </a:ext>
              </a:extLst>
            </p:cNvPr>
            <p:cNvSpPr txBox="1"/>
            <p:nvPr/>
          </p:nvSpPr>
          <p:spPr>
            <a:xfrm>
              <a:off x="1191024" y="41878"/>
              <a:ext cx="2216276" cy="1297473"/>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marL="0" marR="0" lvl="0" indent="0" algn="l" defTabSz="933450" rtl="0" eaLnBrk="1" fontAlgn="auto" latinLnBrk="0" hangingPunct="1">
                <a:lnSpc>
                  <a:spcPct val="90000"/>
                </a:lnSpc>
                <a:spcBef>
                  <a:spcPct val="0"/>
                </a:spcBef>
                <a:spcAft>
                  <a:spcPct val="35000"/>
                </a:spcAft>
                <a:buClrTx/>
                <a:buSzTx/>
                <a:buFontTx/>
                <a:buNone/>
                <a:tabLst/>
                <a:defRPr/>
              </a:pPr>
              <a:endParaRPr kumimoji="0" lang="en-US" sz="16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grpSp>
      <p:pic>
        <p:nvPicPr>
          <p:cNvPr id="11" name="Picture 10">
            <a:extLst>
              <a:ext uri="{FF2B5EF4-FFF2-40B4-BE49-F238E27FC236}">
                <a16:creationId xmlns:a16="http://schemas.microsoft.com/office/drawing/2014/main" id="{603A9F60-12DE-4594-871D-0F76D13481A1}"/>
              </a:ext>
            </a:extLst>
          </p:cNvPr>
          <p:cNvPicPr>
            <a:picLocks noChangeAspect="1"/>
          </p:cNvPicPr>
          <p:nvPr/>
        </p:nvPicPr>
        <p:blipFill>
          <a:blip r:embed="rId9"/>
          <a:stretch>
            <a:fillRect/>
          </a:stretch>
        </p:blipFill>
        <p:spPr>
          <a:xfrm>
            <a:off x="5009349" y="4803090"/>
            <a:ext cx="2067213" cy="733527"/>
          </a:xfrm>
          <a:prstGeom prst="rect">
            <a:avLst/>
          </a:prstGeom>
        </p:spPr>
      </p:pic>
      <p:pic>
        <p:nvPicPr>
          <p:cNvPr id="27" name="Picture 26">
            <a:extLst>
              <a:ext uri="{FF2B5EF4-FFF2-40B4-BE49-F238E27FC236}">
                <a16:creationId xmlns:a16="http://schemas.microsoft.com/office/drawing/2014/main" id="{FEA70DCF-5896-4338-823F-C0929867155F}"/>
              </a:ext>
            </a:extLst>
          </p:cNvPr>
          <p:cNvPicPr>
            <a:picLocks noChangeAspect="1"/>
          </p:cNvPicPr>
          <p:nvPr/>
        </p:nvPicPr>
        <p:blipFill>
          <a:blip r:embed="rId10"/>
          <a:stretch>
            <a:fillRect/>
          </a:stretch>
        </p:blipFill>
        <p:spPr>
          <a:xfrm>
            <a:off x="8388804" y="2289244"/>
            <a:ext cx="1820341" cy="1212091"/>
          </a:xfrm>
          <a:prstGeom prst="rect">
            <a:avLst/>
          </a:prstGeom>
        </p:spPr>
      </p:pic>
      <p:sp>
        <p:nvSpPr>
          <p:cNvPr id="3" name="TextBox 2">
            <a:extLst>
              <a:ext uri="{FF2B5EF4-FFF2-40B4-BE49-F238E27FC236}">
                <a16:creationId xmlns:a16="http://schemas.microsoft.com/office/drawing/2014/main" id="{1BF5771E-4C5B-A732-8E27-7B0A997CFB7F}"/>
              </a:ext>
            </a:extLst>
          </p:cNvPr>
          <p:cNvSpPr txBox="1"/>
          <p:nvPr/>
        </p:nvSpPr>
        <p:spPr>
          <a:xfrm>
            <a:off x="9305939" y="6622665"/>
            <a:ext cx="2896947"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prstClr val="black"/>
                </a:solidFill>
                <a:effectLst/>
                <a:uLnTx/>
                <a:uFillTx/>
                <a:latin typeface="Calibri" panose="020F0502020204030204"/>
                <a:ea typeface="+mn-ea"/>
                <a:cs typeface="+mn-cs"/>
              </a:rPr>
              <a:t>Masich</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 et al.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Pharmacotherapy</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 2020;40(3):211-220.</a:t>
            </a:r>
          </a:p>
        </p:txBody>
      </p:sp>
      <p:sp>
        <p:nvSpPr>
          <p:cNvPr id="12" name="TextBox 11">
            <a:extLst>
              <a:ext uri="{FF2B5EF4-FFF2-40B4-BE49-F238E27FC236}">
                <a16:creationId xmlns:a16="http://schemas.microsoft.com/office/drawing/2014/main" id="{73A355EF-4AF9-0D76-6C42-1276006EF7BB}"/>
              </a:ext>
            </a:extLst>
          </p:cNvPr>
          <p:cNvSpPr txBox="1"/>
          <p:nvPr/>
        </p:nvSpPr>
        <p:spPr>
          <a:xfrm>
            <a:off x="88072" y="2082782"/>
            <a:ext cx="1784126" cy="16004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Calibri" panose="020F0502020204030204"/>
                <a:ea typeface="+mn-ea"/>
                <a:cs typeface="+mn-cs"/>
              </a:rPr>
              <a:t>Obesity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Calibri" panose="020F0502020204030204"/>
                <a:ea typeface="+mn-ea"/>
                <a:cs typeface="+mn-cs"/>
              </a:rPr>
              <a:t>↑ excretion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Calibri" panose="020F0502020204030204"/>
                <a:ea typeface="+mn-ea"/>
                <a:cs typeface="+mn-cs"/>
              </a:rPr>
              <a:t>↑ vol of distribution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Calibri" panose="020F0502020204030204"/>
                <a:ea typeface="+mn-ea"/>
                <a:cs typeface="+mn-cs"/>
              </a:rPr>
              <a:t>Sepsis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Calibri" panose="020F0502020204030204"/>
                <a:ea typeface="+mn-ea"/>
                <a:cs typeface="+mn-cs"/>
              </a:rPr>
              <a:t>↑ vol of distribution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Calibri" panose="020F0502020204030204"/>
                <a:ea typeface="+mn-ea"/>
                <a:cs typeface="+mn-cs"/>
              </a:rPr>
              <a:t>↑ or ↓ clearance</a:t>
            </a:r>
          </a:p>
        </p:txBody>
      </p:sp>
    </p:spTree>
    <p:extLst>
      <p:ext uri="{BB962C8B-B14F-4D97-AF65-F5344CB8AC3E}">
        <p14:creationId xmlns:p14="http://schemas.microsoft.com/office/powerpoint/2010/main" val="304618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9AAA5-EF42-342F-A6BE-B93CE3F4688A}"/>
              </a:ext>
            </a:extLst>
          </p:cNvPr>
          <p:cNvSpPr>
            <a:spLocks noGrp="1"/>
          </p:cNvSpPr>
          <p:nvPr>
            <p:ph type="title"/>
          </p:nvPr>
        </p:nvSpPr>
        <p:spPr/>
        <p:txBody>
          <a:bodyPr/>
          <a:lstStyle/>
          <a:p>
            <a:r>
              <a:rPr lang="en-US" dirty="0"/>
              <a:t>KNIME Vancomycin Calculator</a:t>
            </a:r>
          </a:p>
        </p:txBody>
      </p:sp>
      <p:sp>
        <p:nvSpPr>
          <p:cNvPr id="3" name="Text Placeholder 2">
            <a:extLst>
              <a:ext uri="{FF2B5EF4-FFF2-40B4-BE49-F238E27FC236}">
                <a16:creationId xmlns:a16="http://schemas.microsoft.com/office/drawing/2014/main" id="{49F210AB-8BE1-FD80-A399-529E38620264}"/>
              </a:ext>
            </a:extLst>
          </p:cNvPr>
          <p:cNvSpPr>
            <a:spLocks noGrp="1"/>
          </p:cNvSpPr>
          <p:nvPr>
            <p:ph type="body" idx="1"/>
          </p:nvPr>
        </p:nvSpPr>
        <p:spPr/>
        <p:txBody>
          <a:bodyPr/>
          <a:lstStyle/>
          <a:p>
            <a:r>
              <a:rPr lang="en-US" dirty="0"/>
              <a:t>Building and Simulation</a:t>
            </a:r>
          </a:p>
        </p:txBody>
      </p:sp>
    </p:spTree>
    <p:extLst>
      <p:ext uri="{BB962C8B-B14F-4D97-AF65-F5344CB8AC3E}">
        <p14:creationId xmlns:p14="http://schemas.microsoft.com/office/powerpoint/2010/main" val="3414946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B3DEA-D102-EF7F-89AB-D5C0322A9A68}"/>
              </a:ext>
            </a:extLst>
          </p:cNvPr>
          <p:cNvSpPr>
            <a:spLocks noGrp="1"/>
          </p:cNvSpPr>
          <p:nvPr>
            <p:ph type="title"/>
          </p:nvPr>
        </p:nvSpPr>
        <p:spPr/>
        <p:txBody>
          <a:bodyPr/>
          <a:lstStyle/>
          <a:p>
            <a:r>
              <a:rPr lang="en-US" dirty="0"/>
              <a:t>Patient Case Example</a:t>
            </a:r>
          </a:p>
        </p:txBody>
      </p:sp>
      <p:sp>
        <p:nvSpPr>
          <p:cNvPr id="7" name="Content Placeholder 2">
            <a:extLst>
              <a:ext uri="{FF2B5EF4-FFF2-40B4-BE49-F238E27FC236}">
                <a16:creationId xmlns:a16="http://schemas.microsoft.com/office/drawing/2014/main" id="{20029C5A-C70C-2144-F167-89ED8EA0B8C1}"/>
              </a:ext>
            </a:extLst>
          </p:cNvPr>
          <p:cNvSpPr txBox="1">
            <a:spLocks/>
          </p:cNvSpPr>
          <p:nvPr/>
        </p:nvSpPr>
        <p:spPr>
          <a:xfrm>
            <a:off x="838200" y="1849419"/>
            <a:ext cx="10515600" cy="431237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 30 year old male with a history of IV drug use presents to the ED with severe leg pain with purulent drainage.  He has altered mental status and he is hemodynamically unstable so the medical team decides to admit him to the ICU to be treated for sepsis.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As the team clinical pharmacist, what vancomycin IV maintenance dose would you recommend starting?</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Helpful information: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wt</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130 kg;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ht</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172 cm;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Scr</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1 mg/dL (baseline 0.7 mg/dL).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1350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5806-701C-4DB6-A86D-7B2C3D4A2585}"/>
              </a:ext>
            </a:extLst>
          </p:cNvPr>
          <p:cNvSpPr>
            <a:spLocks noGrp="1"/>
          </p:cNvSpPr>
          <p:nvPr>
            <p:ph type="title"/>
          </p:nvPr>
        </p:nvSpPr>
        <p:spPr>
          <a:xfrm>
            <a:off x="10993" y="14545"/>
            <a:ext cx="10972800" cy="573446"/>
          </a:xfrm>
        </p:spPr>
        <p:txBody>
          <a:bodyPr>
            <a:normAutofit fontScale="90000"/>
          </a:bodyPr>
          <a:lstStyle/>
          <a:p>
            <a:pPr algn="l"/>
            <a:r>
              <a:rPr lang="en-US" sz="4000" dirty="0">
                <a:solidFill>
                  <a:srgbClr val="C00000"/>
                </a:solidFill>
              </a:rPr>
              <a:t>The need for personalized pharmacotherapy</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580" y="2308860"/>
            <a:ext cx="2640330" cy="264033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2839" y="3940572"/>
            <a:ext cx="1908810" cy="190881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8855" y="1615281"/>
            <a:ext cx="2013744" cy="2013744"/>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t="42868"/>
          <a:stretch/>
        </p:blipFill>
        <p:spPr>
          <a:xfrm>
            <a:off x="8029575" y="4412853"/>
            <a:ext cx="1908810" cy="109053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29575" y="1838325"/>
            <a:ext cx="1790700" cy="1790700"/>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87282" y="2432685"/>
            <a:ext cx="2392680" cy="2392680"/>
          </a:xfrm>
          <a:prstGeom prst="rect">
            <a:avLst/>
          </a:prstGeom>
        </p:spPr>
      </p:pic>
      <p:sp>
        <p:nvSpPr>
          <p:cNvPr id="13" name="Right Arrow 12"/>
          <p:cNvSpPr/>
          <p:nvPr/>
        </p:nvSpPr>
        <p:spPr>
          <a:xfrm>
            <a:off x="3234690" y="3629025"/>
            <a:ext cx="800100" cy="48577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ight Arrow 13"/>
          <p:cNvSpPr/>
          <p:nvPr/>
        </p:nvSpPr>
        <p:spPr>
          <a:xfrm>
            <a:off x="6932454" y="3386137"/>
            <a:ext cx="800100" cy="48577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3234690" y="5503386"/>
            <a:ext cx="3937488" cy="369332"/>
          </a:xfrm>
          <a:prstGeom prst="rect">
            <a:avLst/>
          </a:prstGeom>
          <a:noFill/>
        </p:spPr>
        <p:txBody>
          <a:bodyPr wrap="none" rtlCol="0">
            <a:spAutoFit/>
          </a:bodyPr>
          <a:lstStyle/>
          <a:p>
            <a:r>
              <a:rPr lang="en-US" dirty="0"/>
              <a:t>Images generated by Open AI’s DALL.E 2</a:t>
            </a:r>
          </a:p>
        </p:txBody>
      </p:sp>
    </p:spTree>
    <p:extLst>
      <p:ext uri="{BB962C8B-B14F-4D97-AF65-F5344CB8AC3E}">
        <p14:creationId xmlns:p14="http://schemas.microsoft.com/office/powerpoint/2010/main" val="152104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2555557"/>
            <a:ext cx="12132538" cy="2245043"/>
          </a:xfrm>
          <a:prstGeom prst="rect">
            <a:avLst/>
          </a:prstGeom>
        </p:spPr>
      </p:pic>
      <p:sp>
        <p:nvSpPr>
          <p:cNvPr id="8" name="Title 1"/>
          <p:cNvSpPr>
            <a:spLocks noGrp="1"/>
          </p:cNvSpPr>
          <p:nvPr>
            <p:ph type="title"/>
          </p:nvPr>
        </p:nvSpPr>
        <p:spPr>
          <a:xfrm>
            <a:off x="0" y="14885"/>
            <a:ext cx="10972800" cy="533755"/>
          </a:xfrm>
        </p:spPr>
        <p:txBody>
          <a:bodyPr>
            <a:normAutofit fontScale="90000"/>
          </a:bodyPr>
          <a:lstStyle/>
          <a:p>
            <a:pPr algn="l"/>
            <a:r>
              <a:rPr lang="en-US" sz="4000" dirty="0">
                <a:solidFill>
                  <a:srgbClr val="C00000"/>
                </a:solidFill>
              </a:rPr>
              <a:t>Diving into the workflow</a:t>
            </a:r>
          </a:p>
        </p:txBody>
      </p:sp>
      <p:pic>
        <p:nvPicPr>
          <p:cNvPr id="2" name="Picture 1"/>
          <p:cNvPicPr>
            <a:picLocks noChangeAspect="1"/>
          </p:cNvPicPr>
          <p:nvPr/>
        </p:nvPicPr>
        <p:blipFill>
          <a:blip r:embed="rId3"/>
          <a:stretch>
            <a:fillRect/>
          </a:stretch>
        </p:blipFill>
        <p:spPr>
          <a:xfrm>
            <a:off x="10569644" y="14885"/>
            <a:ext cx="1562894" cy="2751761"/>
          </a:xfrm>
          <a:prstGeom prst="rect">
            <a:avLst/>
          </a:prstGeom>
        </p:spPr>
      </p:pic>
    </p:spTree>
    <p:extLst>
      <p:ext uri="{BB962C8B-B14F-4D97-AF65-F5344CB8AC3E}">
        <p14:creationId xmlns:p14="http://schemas.microsoft.com/office/powerpoint/2010/main" val="431879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4885"/>
            <a:ext cx="10972800" cy="533755"/>
          </a:xfrm>
        </p:spPr>
        <p:txBody>
          <a:bodyPr>
            <a:normAutofit fontScale="90000"/>
          </a:bodyPr>
          <a:lstStyle/>
          <a:p>
            <a:pPr algn="l"/>
            <a:r>
              <a:rPr lang="en-US" sz="4000" dirty="0">
                <a:solidFill>
                  <a:srgbClr val="C00000"/>
                </a:solidFill>
              </a:rPr>
              <a:t>Diving into the workflow</a:t>
            </a:r>
          </a:p>
        </p:txBody>
      </p:sp>
      <p:pic>
        <p:nvPicPr>
          <p:cNvPr id="3" name="Picture 2"/>
          <p:cNvPicPr>
            <a:picLocks noChangeAspect="1"/>
          </p:cNvPicPr>
          <p:nvPr/>
        </p:nvPicPr>
        <p:blipFill>
          <a:blip r:embed="rId2"/>
          <a:stretch>
            <a:fillRect/>
          </a:stretch>
        </p:blipFill>
        <p:spPr>
          <a:xfrm>
            <a:off x="1405890" y="584162"/>
            <a:ext cx="9738360" cy="6273838"/>
          </a:xfrm>
          <a:prstGeom prst="rect">
            <a:avLst/>
          </a:prstGeom>
        </p:spPr>
      </p:pic>
    </p:spTree>
    <p:extLst>
      <p:ext uri="{BB962C8B-B14F-4D97-AF65-F5344CB8AC3E}">
        <p14:creationId xmlns:p14="http://schemas.microsoft.com/office/powerpoint/2010/main" val="3424686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9264" y="548640"/>
            <a:ext cx="12002736" cy="6012181"/>
          </a:xfrm>
          <a:prstGeom prst="rect">
            <a:avLst/>
          </a:prstGeom>
        </p:spPr>
      </p:pic>
      <p:sp>
        <p:nvSpPr>
          <p:cNvPr id="5" name="Title 1"/>
          <p:cNvSpPr>
            <a:spLocks noGrp="1"/>
          </p:cNvSpPr>
          <p:nvPr>
            <p:ph type="title"/>
          </p:nvPr>
        </p:nvSpPr>
        <p:spPr>
          <a:xfrm>
            <a:off x="0" y="14885"/>
            <a:ext cx="10972800" cy="533755"/>
          </a:xfrm>
        </p:spPr>
        <p:txBody>
          <a:bodyPr>
            <a:normAutofit fontScale="90000"/>
          </a:bodyPr>
          <a:lstStyle/>
          <a:p>
            <a:pPr algn="l"/>
            <a:r>
              <a:rPr lang="en-US" sz="4000" dirty="0">
                <a:solidFill>
                  <a:srgbClr val="C00000"/>
                </a:solidFill>
              </a:rPr>
              <a:t>Diving into the workflow</a:t>
            </a:r>
          </a:p>
        </p:txBody>
      </p:sp>
    </p:spTree>
    <p:extLst>
      <p:ext uri="{BB962C8B-B14F-4D97-AF65-F5344CB8AC3E}">
        <p14:creationId xmlns:p14="http://schemas.microsoft.com/office/powerpoint/2010/main" val="462569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76312" y="1009650"/>
            <a:ext cx="10239375" cy="4838700"/>
          </a:xfrm>
          <a:prstGeom prst="rect">
            <a:avLst/>
          </a:prstGeom>
        </p:spPr>
      </p:pic>
      <p:sp>
        <p:nvSpPr>
          <p:cNvPr id="5" name="Title 1"/>
          <p:cNvSpPr>
            <a:spLocks noGrp="1"/>
          </p:cNvSpPr>
          <p:nvPr>
            <p:ph type="title"/>
          </p:nvPr>
        </p:nvSpPr>
        <p:spPr>
          <a:xfrm>
            <a:off x="0" y="14885"/>
            <a:ext cx="10972800" cy="533755"/>
          </a:xfrm>
        </p:spPr>
        <p:txBody>
          <a:bodyPr>
            <a:normAutofit fontScale="90000"/>
          </a:bodyPr>
          <a:lstStyle/>
          <a:p>
            <a:pPr algn="l"/>
            <a:r>
              <a:rPr lang="en-US" sz="4000" dirty="0">
                <a:solidFill>
                  <a:srgbClr val="C00000"/>
                </a:solidFill>
              </a:rPr>
              <a:t>Diving into the workflow</a:t>
            </a:r>
          </a:p>
        </p:txBody>
      </p:sp>
    </p:spTree>
    <p:extLst>
      <p:ext uri="{BB962C8B-B14F-4D97-AF65-F5344CB8AC3E}">
        <p14:creationId xmlns:p14="http://schemas.microsoft.com/office/powerpoint/2010/main" val="3990186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42" y="641383"/>
            <a:ext cx="11864969" cy="4449364"/>
          </a:xfrm>
          <a:prstGeom prst="rect">
            <a:avLst/>
          </a:prstGeom>
        </p:spPr>
      </p:pic>
      <p:sp>
        <p:nvSpPr>
          <p:cNvPr id="5" name="TextBox 4"/>
          <p:cNvSpPr txBox="1"/>
          <p:nvPr/>
        </p:nvSpPr>
        <p:spPr>
          <a:xfrm>
            <a:off x="7552918" y="5614184"/>
            <a:ext cx="3863943" cy="1077218"/>
          </a:xfrm>
          <a:prstGeom prst="rect">
            <a:avLst/>
          </a:prstGeom>
          <a:noFill/>
        </p:spPr>
        <p:txBody>
          <a:bodyPr wrap="none" rtlCol="0">
            <a:spAutoFit/>
          </a:bodyPr>
          <a:lstStyle/>
          <a:p>
            <a:r>
              <a:rPr lang="en-US" sz="6400" i="1" dirty="0">
                <a:solidFill>
                  <a:srgbClr val="C00000"/>
                </a:solidFill>
              </a:rPr>
              <a:t>Thank You!</a:t>
            </a:r>
          </a:p>
        </p:txBody>
      </p:sp>
    </p:spTree>
    <p:extLst>
      <p:ext uri="{BB962C8B-B14F-4D97-AF65-F5344CB8AC3E}">
        <p14:creationId xmlns:p14="http://schemas.microsoft.com/office/powerpoint/2010/main" val="790358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AA3FB-604A-4F86-BF25-FBC1F7EC899C}"/>
              </a:ext>
            </a:extLst>
          </p:cNvPr>
          <p:cNvSpPr>
            <a:spLocks noGrp="1"/>
          </p:cNvSpPr>
          <p:nvPr>
            <p:ph type="title"/>
          </p:nvPr>
        </p:nvSpPr>
        <p:spPr>
          <a:xfrm>
            <a:off x="0" y="0"/>
            <a:ext cx="10972800" cy="617220"/>
          </a:xfrm>
        </p:spPr>
        <p:txBody>
          <a:bodyPr>
            <a:normAutofit fontScale="90000"/>
          </a:bodyPr>
          <a:lstStyle/>
          <a:p>
            <a:pPr algn="l"/>
            <a:r>
              <a:rPr lang="en-US" sz="4000" dirty="0">
                <a:solidFill>
                  <a:srgbClr val="C00000"/>
                </a:solidFill>
              </a:rPr>
              <a:t>New drugs getting approved all the time</a:t>
            </a:r>
          </a:p>
        </p:txBody>
      </p:sp>
      <p:pic>
        <p:nvPicPr>
          <p:cNvPr id="4" name="Content Placeholder 3">
            <a:extLst>
              <a:ext uri="{FF2B5EF4-FFF2-40B4-BE49-F238E27FC236}">
                <a16:creationId xmlns:a16="http://schemas.microsoft.com/office/drawing/2014/main" id="{6450DC38-4534-4D83-BC60-70B194F79927}"/>
              </a:ext>
            </a:extLst>
          </p:cNvPr>
          <p:cNvPicPr>
            <a:picLocks noGrp="1" noChangeAspect="1"/>
          </p:cNvPicPr>
          <p:nvPr>
            <p:ph idx="1"/>
          </p:nvPr>
        </p:nvPicPr>
        <p:blipFill>
          <a:blip r:embed="rId2"/>
          <a:stretch>
            <a:fillRect/>
          </a:stretch>
        </p:blipFill>
        <p:spPr>
          <a:xfrm>
            <a:off x="5722865" y="1024759"/>
            <a:ext cx="6092219" cy="5202621"/>
          </a:xfrm>
          <a:prstGeom prst="rect">
            <a:avLst/>
          </a:prstGeom>
        </p:spPr>
      </p:pic>
      <p:sp>
        <p:nvSpPr>
          <p:cNvPr id="5" name="Rectangle 4">
            <a:extLst>
              <a:ext uri="{FF2B5EF4-FFF2-40B4-BE49-F238E27FC236}">
                <a16:creationId xmlns:a16="http://schemas.microsoft.com/office/drawing/2014/main" id="{00F531CB-D143-494D-8155-A95941E0399D}"/>
              </a:ext>
            </a:extLst>
          </p:cNvPr>
          <p:cNvSpPr/>
          <p:nvPr/>
        </p:nvSpPr>
        <p:spPr>
          <a:xfrm>
            <a:off x="6588623" y="6286400"/>
            <a:ext cx="5352491" cy="369332"/>
          </a:xfrm>
          <a:prstGeom prst="rect">
            <a:avLst/>
          </a:prstGeom>
        </p:spPr>
        <p:txBody>
          <a:bodyPr wrap="none">
            <a:spAutoFit/>
          </a:bodyPr>
          <a:lstStyle/>
          <a:p>
            <a:r>
              <a:rPr lang="en-US" dirty="0"/>
              <a:t>https://www.nature.com/articles/d41573-022-00001-9</a:t>
            </a:r>
          </a:p>
        </p:txBody>
      </p:sp>
      <p:sp>
        <p:nvSpPr>
          <p:cNvPr id="6" name="TextBox 5">
            <a:extLst>
              <a:ext uri="{FF2B5EF4-FFF2-40B4-BE49-F238E27FC236}">
                <a16:creationId xmlns:a16="http://schemas.microsoft.com/office/drawing/2014/main" id="{0CC39580-AAC8-4DC1-A818-0BE1B3010438}"/>
              </a:ext>
            </a:extLst>
          </p:cNvPr>
          <p:cNvSpPr txBox="1"/>
          <p:nvPr/>
        </p:nvSpPr>
        <p:spPr>
          <a:xfrm flipH="1">
            <a:off x="450064" y="1143000"/>
            <a:ext cx="5032234" cy="3416320"/>
          </a:xfrm>
          <a:prstGeom prst="rect">
            <a:avLst/>
          </a:prstGeom>
          <a:noFill/>
        </p:spPr>
        <p:txBody>
          <a:bodyPr wrap="square" rtlCol="0">
            <a:spAutoFit/>
          </a:bodyPr>
          <a:lstStyle/>
          <a:p>
            <a:r>
              <a:rPr lang="en-US" dirty="0"/>
              <a:t>Calculating the optimum dose for special populations is a continuously evolving challenge with new drugs coming to the market all the time</a:t>
            </a:r>
          </a:p>
          <a:p>
            <a:endParaRPr lang="en-US" dirty="0"/>
          </a:p>
          <a:p>
            <a:r>
              <a:rPr lang="en-US" dirty="0"/>
              <a:t>Relying on existing calculators is not a sustainable option</a:t>
            </a:r>
          </a:p>
          <a:p>
            <a:endParaRPr lang="en-US" dirty="0"/>
          </a:p>
          <a:p>
            <a:r>
              <a:rPr lang="en-US" dirty="0"/>
              <a:t>Skills for creating drug dosing calculators for special populations need to be provided as part of the training for Pharmacy students</a:t>
            </a:r>
          </a:p>
          <a:p>
            <a:endParaRPr lang="en-US" dirty="0"/>
          </a:p>
          <a:p>
            <a:endParaRPr lang="en-US" dirty="0"/>
          </a:p>
        </p:txBody>
      </p:sp>
      <p:pic>
        <p:nvPicPr>
          <p:cNvPr id="8" name="Picture 7">
            <a:extLst>
              <a:ext uri="{FF2B5EF4-FFF2-40B4-BE49-F238E27FC236}">
                <a16:creationId xmlns:a16="http://schemas.microsoft.com/office/drawing/2014/main" id="{C6503B42-DB07-4EE8-AFF8-3F4B0ABD10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5938" y="3949262"/>
            <a:ext cx="2116360" cy="2116360"/>
          </a:xfrm>
          <a:prstGeom prst="rect">
            <a:avLst/>
          </a:prstGeom>
        </p:spPr>
      </p:pic>
      <p:sp>
        <p:nvSpPr>
          <p:cNvPr id="3" name="TextBox 2"/>
          <p:cNvSpPr txBox="1"/>
          <p:nvPr/>
        </p:nvSpPr>
        <p:spPr>
          <a:xfrm>
            <a:off x="616412" y="4268778"/>
            <a:ext cx="2583179" cy="1477328"/>
          </a:xfrm>
          <a:prstGeom prst="rect">
            <a:avLst/>
          </a:prstGeom>
          <a:noFill/>
        </p:spPr>
        <p:txBody>
          <a:bodyPr wrap="square" rtlCol="0">
            <a:spAutoFit/>
          </a:bodyPr>
          <a:lstStyle/>
          <a:p>
            <a:r>
              <a:rPr lang="en-US" i="1" dirty="0"/>
              <a:t>A new generation of pharmacists as digital health ninjas specialized in personalized pharmacotherapy!</a:t>
            </a:r>
          </a:p>
        </p:txBody>
      </p:sp>
    </p:spTree>
    <p:extLst>
      <p:ext uri="{BB962C8B-B14F-4D97-AF65-F5344CB8AC3E}">
        <p14:creationId xmlns:p14="http://schemas.microsoft.com/office/powerpoint/2010/main" val="207358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9F5D9-5E00-49B0-910A-A823452256EC}"/>
              </a:ext>
            </a:extLst>
          </p:cNvPr>
          <p:cNvSpPr>
            <a:spLocks noGrp="1"/>
          </p:cNvSpPr>
          <p:nvPr>
            <p:ph type="title"/>
          </p:nvPr>
        </p:nvSpPr>
        <p:spPr>
          <a:xfrm>
            <a:off x="0" y="0"/>
            <a:ext cx="10972800" cy="639761"/>
          </a:xfrm>
        </p:spPr>
        <p:txBody>
          <a:bodyPr>
            <a:normAutofit fontScale="90000"/>
          </a:bodyPr>
          <a:lstStyle/>
          <a:p>
            <a:pPr algn="l"/>
            <a:r>
              <a:rPr lang="en-US" sz="4000" dirty="0">
                <a:solidFill>
                  <a:srgbClr val="C00000"/>
                </a:solidFill>
              </a:rPr>
              <a:t>Calculating optimum drug dose – Existing calculators</a:t>
            </a:r>
          </a:p>
        </p:txBody>
      </p:sp>
      <p:sp>
        <p:nvSpPr>
          <p:cNvPr id="3" name="Content Placeholder 2">
            <a:extLst>
              <a:ext uri="{FF2B5EF4-FFF2-40B4-BE49-F238E27FC236}">
                <a16:creationId xmlns:a16="http://schemas.microsoft.com/office/drawing/2014/main" id="{CEF7FE1B-DEE4-4306-B4F9-E609F95003D0}"/>
              </a:ext>
            </a:extLst>
          </p:cNvPr>
          <p:cNvSpPr>
            <a:spLocks noGrp="1"/>
          </p:cNvSpPr>
          <p:nvPr>
            <p:ph idx="1"/>
          </p:nvPr>
        </p:nvSpPr>
        <p:spPr>
          <a:xfrm>
            <a:off x="495300" y="914401"/>
            <a:ext cx="7781192" cy="5120639"/>
          </a:xfrm>
        </p:spPr>
        <p:txBody>
          <a:bodyPr>
            <a:normAutofit fontScale="92500" lnSpcReduction="10000"/>
          </a:bodyPr>
          <a:lstStyle/>
          <a:p>
            <a:r>
              <a:rPr lang="en-US" dirty="0"/>
              <a:t>Paid versions: Expensive, black box, here today and gone tomorrow</a:t>
            </a:r>
          </a:p>
          <a:p>
            <a:r>
              <a:rPr lang="en-US" dirty="0"/>
              <a:t>Free online versions: unproven reliability, black box, here today and gone tomorrow</a:t>
            </a:r>
          </a:p>
          <a:p>
            <a:r>
              <a:rPr lang="en-US" dirty="0"/>
              <a:t>Opensource versions: Code is interpretable by experts only, not easily adaptable</a:t>
            </a:r>
          </a:p>
          <a:p>
            <a:r>
              <a:rPr lang="en-US" dirty="0"/>
              <a:t>Excel worksheets: No uniform deployment, errors can creep in</a:t>
            </a:r>
          </a:p>
          <a:p>
            <a:r>
              <a:rPr lang="en-US" dirty="0"/>
              <a:t>Most are only for common medications</a:t>
            </a:r>
          </a:p>
          <a:p>
            <a:r>
              <a:rPr lang="en-US" dirty="0"/>
              <a:t>Difficult to verify</a:t>
            </a:r>
          </a:p>
          <a:p>
            <a:pPr lvl="1"/>
            <a:endParaRPr lang="en-US" dirty="0"/>
          </a:p>
          <a:p>
            <a:pPr lvl="1"/>
            <a:endParaRPr lang="en-US" dirty="0"/>
          </a:p>
          <a:p>
            <a:pPr marL="609585" lvl="1" indent="0">
              <a:buNone/>
            </a:pPr>
            <a:endParaRPr lang="en-US" dirty="0"/>
          </a:p>
          <a:p>
            <a:pPr marL="1219170" lvl="2" indent="0">
              <a:buNone/>
            </a:pPr>
            <a:endParaRPr lang="en-US" dirty="0"/>
          </a:p>
          <a:p>
            <a:pPr lvl="1"/>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63842" y="1815745"/>
            <a:ext cx="3119669" cy="3119669"/>
          </a:xfrm>
          <a:prstGeom prst="rect">
            <a:avLst/>
          </a:prstGeom>
        </p:spPr>
      </p:pic>
    </p:spTree>
    <p:extLst>
      <p:ext uri="{BB962C8B-B14F-4D97-AF65-F5344CB8AC3E}">
        <p14:creationId xmlns:p14="http://schemas.microsoft.com/office/powerpoint/2010/main" val="3340562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9F5D9-5E00-49B0-910A-A823452256EC}"/>
              </a:ext>
            </a:extLst>
          </p:cNvPr>
          <p:cNvSpPr>
            <a:spLocks noGrp="1"/>
          </p:cNvSpPr>
          <p:nvPr>
            <p:ph type="title"/>
          </p:nvPr>
        </p:nvSpPr>
        <p:spPr>
          <a:xfrm>
            <a:off x="0" y="0"/>
            <a:ext cx="10972800" cy="639761"/>
          </a:xfrm>
        </p:spPr>
        <p:txBody>
          <a:bodyPr>
            <a:normAutofit fontScale="90000"/>
          </a:bodyPr>
          <a:lstStyle/>
          <a:p>
            <a:pPr algn="l"/>
            <a:r>
              <a:rPr lang="en-US" sz="4000" dirty="0">
                <a:solidFill>
                  <a:srgbClr val="C00000"/>
                </a:solidFill>
              </a:rPr>
              <a:t>Calculating optimum drug dose – What is needed</a:t>
            </a:r>
          </a:p>
        </p:txBody>
      </p:sp>
      <p:sp>
        <p:nvSpPr>
          <p:cNvPr id="3" name="Content Placeholder 2">
            <a:extLst>
              <a:ext uri="{FF2B5EF4-FFF2-40B4-BE49-F238E27FC236}">
                <a16:creationId xmlns:a16="http://schemas.microsoft.com/office/drawing/2014/main" id="{CEF7FE1B-DEE4-4306-B4F9-E609F95003D0}"/>
              </a:ext>
            </a:extLst>
          </p:cNvPr>
          <p:cNvSpPr>
            <a:spLocks noGrp="1"/>
          </p:cNvSpPr>
          <p:nvPr>
            <p:ph idx="1"/>
          </p:nvPr>
        </p:nvSpPr>
        <p:spPr>
          <a:xfrm>
            <a:off x="495300" y="914401"/>
            <a:ext cx="7448550" cy="5120639"/>
          </a:xfrm>
        </p:spPr>
        <p:txBody>
          <a:bodyPr>
            <a:normAutofit fontScale="85000" lnSpcReduction="10000"/>
          </a:bodyPr>
          <a:lstStyle/>
          <a:p>
            <a:r>
              <a:rPr lang="en-US" dirty="0"/>
              <a:t>A standard platform for creating any personalized pharmacotherapy calculation</a:t>
            </a:r>
          </a:p>
          <a:p>
            <a:r>
              <a:rPr lang="en-US" dirty="0"/>
              <a:t>Workflow understandable by none computer scientists</a:t>
            </a:r>
          </a:p>
          <a:p>
            <a:r>
              <a:rPr lang="en-US" dirty="0"/>
              <a:t>Open source</a:t>
            </a:r>
          </a:p>
          <a:p>
            <a:r>
              <a:rPr lang="en-US" dirty="0"/>
              <a:t>Easily deployable as a web application</a:t>
            </a:r>
          </a:p>
          <a:p>
            <a:r>
              <a:rPr lang="en-US" dirty="0"/>
              <a:t>Proper version controlling</a:t>
            </a:r>
          </a:p>
          <a:p>
            <a:r>
              <a:rPr lang="en-US" dirty="0"/>
              <a:t>Reusable components</a:t>
            </a:r>
          </a:p>
          <a:p>
            <a:r>
              <a:rPr lang="en-US" dirty="0"/>
              <a:t>Daisy chaining components for different use cases</a:t>
            </a:r>
          </a:p>
          <a:p>
            <a:r>
              <a:rPr lang="en-US" dirty="0"/>
              <a:t>Easy to teach to students and healthcare professionals with no coding backgrounds</a:t>
            </a:r>
          </a:p>
          <a:p>
            <a:pPr lvl="1"/>
            <a:endParaRPr lang="en-US" dirty="0"/>
          </a:p>
          <a:p>
            <a:pPr marL="609585" lvl="1" indent="0">
              <a:buNone/>
            </a:pPr>
            <a:endParaRPr lang="en-US" dirty="0"/>
          </a:p>
          <a:p>
            <a:pPr marL="1219170" lvl="2" indent="0">
              <a:buNone/>
            </a:pPr>
            <a:endParaRPr lang="en-US" dirty="0"/>
          </a:p>
          <a:p>
            <a:pPr lvl="1"/>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9479" y="1857375"/>
            <a:ext cx="3234690" cy="3234690"/>
          </a:xfrm>
          <a:prstGeom prst="rect">
            <a:avLst/>
          </a:prstGeom>
        </p:spPr>
      </p:pic>
    </p:spTree>
    <p:extLst>
      <p:ext uri="{BB962C8B-B14F-4D97-AF65-F5344CB8AC3E}">
        <p14:creationId xmlns:p14="http://schemas.microsoft.com/office/powerpoint/2010/main" val="2569040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1875477" cy="621323"/>
          </a:xfrm>
        </p:spPr>
        <p:txBody>
          <a:bodyPr>
            <a:normAutofit fontScale="90000"/>
          </a:bodyPr>
          <a:lstStyle/>
          <a:p>
            <a:pPr algn="l"/>
            <a:r>
              <a:rPr lang="en-US" sz="4000" dirty="0">
                <a:solidFill>
                  <a:srgbClr val="C00000"/>
                </a:solidFill>
              </a:rPr>
              <a:t>What met our needs – Konstanz Information Miner (KNIME)</a:t>
            </a:r>
          </a:p>
        </p:txBody>
      </p:sp>
      <p:sp>
        <p:nvSpPr>
          <p:cNvPr id="3" name="Content Placeholder 2"/>
          <p:cNvSpPr>
            <a:spLocks noGrp="1"/>
          </p:cNvSpPr>
          <p:nvPr>
            <p:ph idx="1"/>
          </p:nvPr>
        </p:nvSpPr>
        <p:spPr>
          <a:xfrm>
            <a:off x="515816" y="1096109"/>
            <a:ext cx="7092461" cy="4525963"/>
          </a:xfrm>
        </p:spPr>
        <p:txBody>
          <a:bodyPr>
            <a:normAutofit fontScale="70000" lnSpcReduction="20000"/>
          </a:bodyPr>
          <a:lstStyle/>
          <a:p>
            <a:r>
              <a:rPr lang="en-US" dirty="0"/>
              <a:t>No coding needed</a:t>
            </a:r>
          </a:p>
          <a:p>
            <a:r>
              <a:rPr lang="en-US" dirty="0"/>
              <a:t>Open source</a:t>
            </a:r>
          </a:p>
          <a:p>
            <a:r>
              <a:rPr lang="en-US" dirty="0"/>
              <a:t>Easy to create data transformation workflows</a:t>
            </a:r>
          </a:p>
          <a:p>
            <a:r>
              <a:rPr lang="en-US" dirty="0"/>
              <a:t>Workflows are easy to comprehend by none computer scientists</a:t>
            </a:r>
          </a:p>
          <a:p>
            <a:r>
              <a:rPr lang="en-US" dirty="0"/>
              <a:t>Standardized learning modules (L1, L2, L3 </a:t>
            </a:r>
            <a:r>
              <a:rPr lang="en-US" dirty="0" err="1"/>
              <a:t>etc</a:t>
            </a:r>
            <a:r>
              <a:rPr lang="en-US" dirty="0"/>
              <a:t>)</a:t>
            </a:r>
          </a:p>
          <a:p>
            <a:r>
              <a:rPr lang="en-US" dirty="0"/>
              <a:t>Easy to create interactivity</a:t>
            </a:r>
          </a:p>
          <a:p>
            <a:r>
              <a:rPr lang="en-US" dirty="0"/>
              <a:t>Easy to create reports</a:t>
            </a:r>
          </a:p>
          <a:p>
            <a:r>
              <a:rPr lang="en-US" dirty="0"/>
              <a:t>Easy to convert into web applications and deploy for testing</a:t>
            </a:r>
          </a:p>
          <a:p>
            <a:r>
              <a:rPr lang="en-US" dirty="0"/>
              <a:t>Students love it!</a:t>
            </a:r>
          </a:p>
          <a:p>
            <a:r>
              <a:rPr lang="en-US" dirty="0"/>
              <a:t>Allows functional prototyping and rapid iterative testing</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7785" y="4278924"/>
            <a:ext cx="2409092" cy="240909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37785" y="762000"/>
            <a:ext cx="2409092" cy="2409092"/>
          </a:xfrm>
          <a:prstGeom prst="rect">
            <a:avLst/>
          </a:prstGeom>
        </p:spPr>
      </p:pic>
    </p:spTree>
    <p:extLst>
      <p:ext uri="{BB962C8B-B14F-4D97-AF65-F5344CB8AC3E}">
        <p14:creationId xmlns:p14="http://schemas.microsoft.com/office/powerpoint/2010/main" val="2135469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972800" cy="569423"/>
          </a:xfrm>
        </p:spPr>
        <p:txBody>
          <a:bodyPr>
            <a:normAutofit fontScale="90000"/>
          </a:bodyPr>
          <a:lstStyle/>
          <a:p>
            <a:pPr algn="l"/>
            <a:r>
              <a:rPr lang="en-US" sz="4000" dirty="0">
                <a:solidFill>
                  <a:srgbClr val="C00000"/>
                </a:solidFill>
              </a:rPr>
              <a:t>How did we train the students</a:t>
            </a:r>
          </a:p>
        </p:txBody>
      </p:sp>
      <p:sp>
        <p:nvSpPr>
          <p:cNvPr id="3" name="Content Placeholder 2"/>
          <p:cNvSpPr>
            <a:spLocks noGrp="1"/>
          </p:cNvSpPr>
          <p:nvPr>
            <p:ph idx="1"/>
          </p:nvPr>
        </p:nvSpPr>
        <p:spPr>
          <a:xfrm>
            <a:off x="550985" y="1131277"/>
            <a:ext cx="10972800" cy="4525963"/>
          </a:xfrm>
        </p:spPr>
        <p:txBody>
          <a:bodyPr>
            <a:normAutofit fontScale="92500" lnSpcReduction="10000"/>
          </a:bodyPr>
          <a:lstStyle/>
          <a:p>
            <a:r>
              <a:rPr lang="en-US" sz="2800" dirty="0"/>
              <a:t>Extracurricular means – Pharmacists for Digital Health</a:t>
            </a:r>
          </a:p>
          <a:p>
            <a:r>
              <a:rPr lang="en-US" sz="2800" dirty="0"/>
              <a:t>2 Credit elective – Introduction to Data Science and Rapid Prototyping</a:t>
            </a:r>
          </a:p>
          <a:p>
            <a:r>
              <a:rPr lang="en-US" sz="2800" dirty="0"/>
              <a:t>Research electives  - 1- 2 credit semester long</a:t>
            </a:r>
          </a:p>
          <a:p>
            <a:r>
              <a:rPr lang="en-US" sz="2800" dirty="0"/>
              <a:t>Advanced Pharmacy Practice Elective – Digital Health</a:t>
            </a:r>
          </a:p>
          <a:p>
            <a:r>
              <a:rPr lang="en-US" sz="2800" dirty="0"/>
              <a:t>A playground to learn collaboratively and practice skills</a:t>
            </a:r>
          </a:p>
          <a:p>
            <a:endParaRPr lang="en-US" sz="2800" dirty="0"/>
          </a:p>
          <a:p>
            <a:r>
              <a:rPr lang="en-US" sz="3333" i="1" dirty="0"/>
              <a:t>KNIME self paced learning (L1, L2)</a:t>
            </a:r>
          </a:p>
          <a:p>
            <a:r>
              <a:rPr lang="en-US" sz="3333" i="1" dirty="0"/>
              <a:t>Health related data science project (personalized pharmacotherapy calculators)</a:t>
            </a:r>
          </a:p>
        </p:txBody>
      </p:sp>
    </p:spTree>
    <p:extLst>
      <p:ext uri="{BB962C8B-B14F-4D97-AF65-F5344CB8AC3E}">
        <p14:creationId xmlns:p14="http://schemas.microsoft.com/office/powerpoint/2010/main" val="400817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20773" y="1307845"/>
            <a:ext cx="3731715" cy="3025715"/>
          </a:xfrm>
          <a:prstGeom prst="rect">
            <a:avLst/>
          </a:prstGeom>
        </p:spPr>
      </p:pic>
      <p:pic>
        <p:nvPicPr>
          <p:cNvPr id="3" name="Picture 2"/>
          <p:cNvPicPr>
            <a:picLocks noChangeAspect="1"/>
          </p:cNvPicPr>
          <p:nvPr/>
        </p:nvPicPr>
        <p:blipFill>
          <a:blip r:embed="rId3"/>
          <a:stretch>
            <a:fillRect/>
          </a:stretch>
        </p:blipFill>
        <p:spPr>
          <a:xfrm>
            <a:off x="32841" y="1307845"/>
            <a:ext cx="4088824" cy="3172364"/>
          </a:xfrm>
          <a:prstGeom prst="rect">
            <a:avLst/>
          </a:prstGeom>
        </p:spPr>
      </p:pic>
      <p:pic>
        <p:nvPicPr>
          <p:cNvPr id="4" name="Picture 3"/>
          <p:cNvPicPr>
            <a:picLocks noChangeAspect="1"/>
          </p:cNvPicPr>
          <p:nvPr/>
        </p:nvPicPr>
        <p:blipFill>
          <a:blip r:embed="rId4"/>
          <a:stretch>
            <a:fillRect/>
          </a:stretch>
        </p:blipFill>
        <p:spPr>
          <a:xfrm>
            <a:off x="4287092" y="1307845"/>
            <a:ext cx="3868254" cy="3039742"/>
          </a:xfrm>
          <a:prstGeom prst="rect">
            <a:avLst/>
          </a:prstGeom>
        </p:spPr>
      </p:pic>
      <p:sp>
        <p:nvSpPr>
          <p:cNvPr id="5" name="TextBox 4"/>
          <p:cNvSpPr txBox="1"/>
          <p:nvPr/>
        </p:nvSpPr>
        <p:spPr>
          <a:xfrm>
            <a:off x="0" y="0"/>
            <a:ext cx="9867509" cy="523220"/>
          </a:xfrm>
          <a:prstGeom prst="rect">
            <a:avLst/>
          </a:prstGeom>
          <a:noFill/>
        </p:spPr>
        <p:txBody>
          <a:bodyPr wrap="none" rtlCol="0">
            <a:spAutoFit/>
          </a:bodyPr>
          <a:lstStyle/>
          <a:p>
            <a:r>
              <a:rPr lang="en-US" sz="2800" b="1" dirty="0">
                <a:solidFill>
                  <a:srgbClr val="C00000"/>
                </a:solidFill>
              </a:rPr>
              <a:t>KNIME allows rapid prototyping of optimized dosage calculations</a:t>
            </a:r>
          </a:p>
        </p:txBody>
      </p:sp>
      <p:sp>
        <p:nvSpPr>
          <p:cNvPr id="6" name="Rectangle 5"/>
          <p:cNvSpPr/>
          <p:nvPr/>
        </p:nvSpPr>
        <p:spPr>
          <a:xfrm>
            <a:off x="32841" y="4730374"/>
            <a:ext cx="4088825" cy="646331"/>
          </a:xfrm>
          <a:prstGeom prst="rect">
            <a:avLst/>
          </a:prstGeom>
        </p:spPr>
        <p:txBody>
          <a:bodyPr wrap="square">
            <a:spAutoFit/>
          </a:bodyPr>
          <a:lstStyle/>
          <a:p>
            <a:r>
              <a:rPr lang="en-US" dirty="0">
                <a:hlinkClick r:id="rId5"/>
              </a:rPr>
              <a:t>https://www.knime.com/blog/automate-tpn-calculation-quality-care</a:t>
            </a:r>
            <a:r>
              <a:rPr lang="en-US" dirty="0"/>
              <a:t> </a:t>
            </a:r>
          </a:p>
        </p:txBody>
      </p:sp>
      <p:sp>
        <p:nvSpPr>
          <p:cNvPr id="7" name="TextBox 6"/>
          <p:cNvSpPr txBox="1"/>
          <p:nvPr/>
        </p:nvSpPr>
        <p:spPr>
          <a:xfrm>
            <a:off x="-1" y="813430"/>
            <a:ext cx="4121665" cy="369332"/>
          </a:xfrm>
          <a:prstGeom prst="rect">
            <a:avLst/>
          </a:prstGeom>
          <a:noFill/>
        </p:spPr>
        <p:txBody>
          <a:bodyPr wrap="square" rtlCol="0">
            <a:spAutoFit/>
          </a:bodyPr>
          <a:lstStyle/>
          <a:p>
            <a:r>
              <a:rPr lang="en-US" dirty="0"/>
              <a:t>APPE Digital Health Rotation Block 1</a:t>
            </a:r>
          </a:p>
        </p:txBody>
      </p:sp>
      <p:sp>
        <p:nvSpPr>
          <p:cNvPr id="8" name="TextBox 7"/>
          <p:cNvSpPr txBox="1"/>
          <p:nvPr/>
        </p:nvSpPr>
        <p:spPr>
          <a:xfrm>
            <a:off x="4215442" y="813430"/>
            <a:ext cx="3565720" cy="369332"/>
          </a:xfrm>
          <a:prstGeom prst="rect">
            <a:avLst/>
          </a:prstGeom>
          <a:noFill/>
        </p:spPr>
        <p:txBody>
          <a:bodyPr wrap="none" rtlCol="0">
            <a:spAutoFit/>
          </a:bodyPr>
          <a:lstStyle/>
          <a:p>
            <a:r>
              <a:rPr lang="en-US" dirty="0"/>
              <a:t>APPE Digital Health Rotation Block 2</a:t>
            </a:r>
          </a:p>
        </p:txBody>
      </p:sp>
      <p:sp>
        <p:nvSpPr>
          <p:cNvPr id="9" name="TextBox 8"/>
          <p:cNvSpPr txBox="1"/>
          <p:nvPr/>
        </p:nvSpPr>
        <p:spPr>
          <a:xfrm>
            <a:off x="8320773" y="813430"/>
            <a:ext cx="3565720" cy="369332"/>
          </a:xfrm>
          <a:prstGeom prst="rect">
            <a:avLst/>
          </a:prstGeom>
          <a:noFill/>
        </p:spPr>
        <p:txBody>
          <a:bodyPr wrap="none" rtlCol="0">
            <a:spAutoFit/>
          </a:bodyPr>
          <a:lstStyle/>
          <a:p>
            <a:r>
              <a:rPr lang="en-US" dirty="0"/>
              <a:t>APPE Digital Health Rotation Block 3</a:t>
            </a:r>
          </a:p>
        </p:txBody>
      </p:sp>
      <p:sp>
        <p:nvSpPr>
          <p:cNvPr id="10" name="Rectangle 9"/>
          <p:cNvSpPr/>
          <p:nvPr/>
        </p:nvSpPr>
        <p:spPr>
          <a:xfrm>
            <a:off x="4287092" y="4730375"/>
            <a:ext cx="3868254" cy="923330"/>
          </a:xfrm>
          <a:prstGeom prst="rect">
            <a:avLst/>
          </a:prstGeom>
        </p:spPr>
        <p:txBody>
          <a:bodyPr wrap="square">
            <a:spAutoFit/>
          </a:bodyPr>
          <a:lstStyle/>
          <a:p>
            <a:r>
              <a:rPr lang="en-US" dirty="0">
                <a:hlinkClick r:id="rId6"/>
              </a:rPr>
              <a:t>https://www.knime.com/blog/data-app-improves-vancomycin-dosing-obesity</a:t>
            </a:r>
            <a:r>
              <a:rPr lang="en-US" dirty="0"/>
              <a:t> </a:t>
            </a:r>
          </a:p>
        </p:txBody>
      </p:sp>
      <p:sp>
        <p:nvSpPr>
          <p:cNvPr id="11" name="Rectangle 10"/>
          <p:cNvSpPr/>
          <p:nvPr/>
        </p:nvSpPr>
        <p:spPr>
          <a:xfrm>
            <a:off x="8320773" y="4730374"/>
            <a:ext cx="3565720" cy="646331"/>
          </a:xfrm>
          <a:prstGeom prst="rect">
            <a:avLst/>
          </a:prstGeom>
        </p:spPr>
        <p:txBody>
          <a:bodyPr wrap="square">
            <a:spAutoFit/>
          </a:bodyPr>
          <a:lstStyle/>
          <a:p>
            <a:r>
              <a:rPr lang="en-US" dirty="0">
                <a:hlinkClick r:id="rId7"/>
              </a:rPr>
              <a:t>https://www.knime.com/blog/monitor-kidney-health-in-knime</a:t>
            </a:r>
            <a:r>
              <a:rPr lang="en-US" dirty="0"/>
              <a:t> </a:t>
            </a:r>
          </a:p>
        </p:txBody>
      </p:sp>
    </p:spTree>
    <p:extLst>
      <p:ext uri="{BB962C8B-B14F-4D97-AF65-F5344CB8AC3E}">
        <p14:creationId xmlns:p14="http://schemas.microsoft.com/office/powerpoint/2010/main" val="23883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F6B7DE-FF1E-45EF-84B3-25D53004F3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798" t="23413" r="18349"/>
          <a:stretch/>
        </p:blipFill>
        <p:spPr>
          <a:xfrm>
            <a:off x="527538" y="0"/>
            <a:ext cx="2031023" cy="2598849"/>
          </a:xfrm>
          <a:prstGeom prst="rect">
            <a:avLst/>
          </a:prstGeom>
        </p:spPr>
      </p:pic>
      <p:sp>
        <p:nvSpPr>
          <p:cNvPr id="4" name="TextBox 3">
            <a:extLst>
              <a:ext uri="{FF2B5EF4-FFF2-40B4-BE49-F238E27FC236}">
                <a16:creationId xmlns:a16="http://schemas.microsoft.com/office/drawing/2014/main" id="{184EEE7F-4C11-4F67-B12C-31BC1BBB906C}"/>
              </a:ext>
            </a:extLst>
          </p:cNvPr>
          <p:cNvSpPr txBox="1"/>
          <p:nvPr/>
        </p:nvSpPr>
        <p:spPr>
          <a:xfrm>
            <a:off x="569769" y="2756292"/>
            <a:ext cx="1946559" cy="646331"/>
          </a:xfrm>
          <a:prstGeom prst="rect">
            <a:avLst/>
          </a:prstGeom>
          <a:noFill/>
        </p:spPr>
        <p:txBody>
          <a:bodyPr wrap="none" rtlCol="0">
            <a:spAutoFit/>
          </a:bodyPr>
          <a:lstStyle/>
          <a:p>
            <a:pPr algn="ctr"/>
            <a:r>
              <a:rPr lang="en-US" dirty="0"/>
              <a:t>Ms. Emily Ko</a:t>
            </a:r>
          </a:p>
          <a:p>
            <a:pPr algn="ctr"/>
            <a:r>
              <a:rPr lang="en-US" dirty="0" err="1"/>
              <a:t>PharmD</a:t>
            </a:r>
            <a:r>
              <a:rPr lang="en-US" dirty="0"/>
              <a:t> Candidate</a:t>
            </a:r>
          </a:p>
        </p:txBody>
      </p:sp>
      <p:pic>
        <p:nvPicPr>
          <p:cNvPr id="2" name="Picture 1">
            <a:extLst>
              <a:ext uri="{FF2B5EF4-FFF2-40B4-BE49-F238E27FC236}">
                <a16:creationId xmlns:a16="http://schemas.microsoft.com/office/drawing/2014/main" id="{041CA29A-92B4-496A-A28F-B04D2D697DA1}"/>
              </a:ext>
            </a:extLst>
          </p:cNvPr>
          <p:cNvPicPr>
            <a:picLocks noChangeAspect="1"/>
          </p:cNvPicPr>
          <p:nvPr/>
        </p:nvPicPr>
        <p:blipFill>
          <a:blip r:embed="rId3"/>
          <a:stretch>
            <a:fillRect/>
          </a:stretch>
        </p:blipFill>
        <p:spPr>
          <a:xfrm>
            <a:off x="3535862" y="0"/>
            <a:ext cx="8735336" cy="5814646"/>
          </a:xfrm>
          <a:prstGeom prst="rect">
            <a:avLst/>
          </a:prstGeom>
        </p:spPr>
      </p:pic>
    </p:spTree>
    <p:extLst>
      <p:ext uri="{BB962C8B-B14F-4D97-AF65-F5344CB8AC3E}">
        <p14:creationId xmlns:p14="http://schemas.microsoft.com/office/powerpoint/2010/main" val="28613910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10063</TotalTime>
  <Words>959</Words>
  <Application>Microsoft Macintosh PowerPoint</Application>
  <PresentationFormat>Widescreen</PresentationFormat>
  <Paragraphs>141</Paragraphs>
  <Slides>24</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MS Gothic</vt:lpstr>
      <vt:lpstr>Arial</vt:lpstr>
      <vt:lpstr>Calibri</vt:lpstr>
      <vt:lpstr>Calibri Light</vt:lpstr>
      <vt:lpstr>Helvetica Light</vt:lpstr>
      <vt:lpstr>Helvetica Neue</vt:lpstr>
      <vt:lpstr>Wingdings</vt:lpstr>
      <vt:lpstr>Office Theme</vt:lpstr>
      <vt:lpstr>1_Office Theme</vt:lpstr>
      <vt:lpstr>2_Office Theme</vt:lpstr>
      <vt:lpstr>Personalizing Pharmacotherapy Through Individualized Drug Dosing Calculators</vt:lpstr>
      <vt:lpstr>The need for personalized pharmacotherapy</vt:lpstr>
      <vt:lpstr>New drugs getting approved all the time</vt:lpstr>
      <vt:lpstr>Calculating optimum drug dose – Existing calculators</vt:lpstr>
      <vt:lpstr>Calculating optimum drug dose – What is needed</vt:lpstr>
      <vt:lpstr>What met our needs – Konstanz Information Miner (KNIME)</vt:lpstr>
      <vt:lpstr>How did we train the students</vt:lpstr>
      <vt:lpstr>PowerPoint Presentation</vt:lpstr>
      <vt:lpstr>PowerPoint Presentation</vt:lpstr>
      <vt:lpstr>PowerPoint Presentation</vt:lpstr>
      <vt:lpstr>PowerPoint Presentation</vt:lpstr>
      <vt:lpstr>Dr. Anne Masich</vt:lpstr>
      <vt:lpstr>Personalizing Pharmacotherapy Through Individualized Drug Dosing Calculators</vt:lpstr>
      <vt:lpstr>Clinical Calculators in Patient Care</vt:lpstr>
      <vt:lpstr>Pharmacokinetic (PK) Drug Dosing Calculators</vt:lpstr>
      <vt:lpstr>Vancomycin</vt:lpstr>
      <vt:lpstr>Creation of a Vancomycin Dosing Calculator</vt:lpstr>
      <vt:lpstr>KNIME Vancomycin Calculator</vt:lpstr>
      <vt:lpstr>Patient Case Example</vt:lpstr>
      <vt:lpstr>Diving into the workflow</vt:lpstr>
      <vt:lpstr>Diving into the workflow</vt:lpstr>
      <vt:lpstr>Diving into the workflow</vt:lpstr>
      <vt:lpstr>Diving into the workflow</vt:lpstr>
      <vt:lpstr>PowerPoint Presentation</vt:lpstr>
    </vt:vector>
  </TitlesOfParts>
  <Company>Virginia Commonwealth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path to intelligent data acquisition systems</dc:title>
  <dc:creator>Dayanjan Wijesinghe</dc:creator>
  <cp:lastModifiedBy>Stefan Helfrich</cp:lastModifiedBy>
  <cp:revision>171</cp:revision>
  <dcterms:created xsi:type="dcterms:W3CDTF">2019-02-17T23:59:01Z</dcterms:created>
  <dcterms:modified xsi:type="dcterms:W3CDTF">2024-04-30T08:28:48Z</dcterms:modified>
</cp:coreProperties>
</file>