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72" r:id="rId1"/>
  </p:sldMasterIdLst>
  <p:notesMasterIdLst>
    <p:notesMasterId r:id="rId69"/>
  </p:notesMasterIdLst>
  <p:handoutMasterIdLst>
    <p:handoutMasterId r:id="rId70"/>
  </p:handoutMasterIdLst>
  <p:sldIdLst>
    <p:sldId id="256" r:id="rId2"/>
    <p:sldId id="287" r:id="rId3"/>
    <p:sldId id="374" r:id="rId4"/>
    <p:sldId id="258" r:id="rId5"/>
    <p:sldId id="290" r:id="rId6"/>
    <p:sldId id="291" r:id="rId7"/>
    <p:sldId id="299" r:id="rId8"/>
    <p:sldId id="292" r:id="rId9"/>
    <p:sldId id="293" r:id="rId10"/>
    <p:sldId id="294" r:id="rId11"/>
    <p:sldId id="300" r:id="rId12"/>
    <p:sldId id="302" r:id="rId13"/>
    <p:sldId id="359" r:id="rId14"/>
    <p:sldId id="365" r:id="rId15"/>
    <p:sldId id="305" r:id="rId16"/>
    <p:sldId id="306" r:id="rId17"/>
    <p:sldId id="307" r:id="rId18"/>
    <p:sldId id="308" r:id="rId19"/>
    <p:sldId id="309" r:id="rId20"/>
    <p:sldId id="310" r:id="rId21"/>
    <p:sldId id="311" r:id="rId22"/>
    <p:sldId id="362" r:id="rId23"/>
    <p:sldId id="313" r:id="rId24"/>
    <p:sldId id="360" r:id="rId25"/>
    <p:sldId id="315" r:id="rId26"/>
    <p:sldId id="316" r:id="rId27"/>
    <p:sldId id="317" r:id="rId28"/>
    <p:sldId id="288" r:id="rId29"/>
    <p:sldId id="289" r:id="rId30"/>
    <p:sldId id="318" r:id="rId31"/>
    <p:sldId id="361" r:id="rId32"/>
    <p:sldId id="320" r:id="rId33"/>
    <p:sldId id="366" r:id="rId34"/>
    <p:sldId id="322" r:id="rId35"/>
    <p:sldId id="340" r:id="rId36"/>
    <p:sldId id="324" r:id="rId37"/>
    <p:sldId id="325" r:id="rId38"/>
    <p:sldId id="367" r:id="rId39"/>
    <p:sldId id="327" r:id="rId40"/>
    <p:sldId id="328" r:id="rId41"/>
    <p:sldId id="329" r:id="rId42"/>
    <p:sldId id="369" r:id="rId43"/>
    <p:sldId id="331" r:id="rId44"/>
    <p:sldId id="332" r:id="rId45"/>
    <p:sldId id="342" r:id="rId46"/>
    <p:sldId id="334" r:id="rId47"/>
    <p:sldId id="370" r:id="rId48"/>
    <p:sldId id="345" r:id="rId49"/>
    <p:sldId id="346" r:id="rId50"/>
    <p:sldId id="347" r:id="rId51"/>
    <p:sldId id="371" r:id="rId52"/>
    <p:sldId id="295" r:id="rId53"/>
    <p:sldId id="296" r:id="rId54"/>
    <p:sldId id="323" r:id="rId55"/>
    <p:sldId id="349" r:id="rId56"/>
    <p:sldId id="350" r:id="rId57"/>
    <p:sldId id="326" r:id="rId58"/>
    <p:sldId id="351" r:id="rId59"/>
    <p:sldId id="352" r:id="rId60"/>
    <p:sldId id="353" r:id="rId61"/>
    <p:sldId id="330" r:id="rId62"/>
    <p:sldId id="372" r:id="rId63"/>
    <p:sldId id="333" r:id="rId64"/>
    <p:sldId id="356" r:id="rId65"/>
    <p:sldId id="357" r:id="rId66"/>
    <p:sldId id="336" r:id="rId67"/>
    <p:sldId id="368" r:id="rId68"/>
  </p:sldIdLst>
  <p:sldSz cx="9144000" cy="5143500" type="screen16x9"/>
  <p:notesSz cx="9144000" cy="51435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0112" autoAdjust="0"/>
    <p:restoredTop sz="83280" autoAdjust="0"/>
  </p:normalViewPr>
  <p:slideViewPr>
    <p:cSldViewPr>
      <p:cViewPr varScale="1">
        <p:scale>
          <a:sx n="175" d="100"/>
          <a:sy n="175" d="100"/>
        </p:scale>
        <p:origin x="224" y="16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17238A9-6EE9-105B-1829-CA9483B04447}"/>
              </a:ext>
            </a:extLst>
          </p:cNvPr>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5E08014-44B0-E9B3-D706-0CF2D1DF93BE}"/>
              </a:ext>
            </a:extLst>
          </p:cNvPr>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364D8375-1DCE-4A67-A944-6ABF72658BC9}" type="datetimeFigureOut">
              <a:rPr lang="en-US" smtClean="0"/>
              <a:t>4/18/24</a:t>
            </a:fld>
            <a:endParaRPr lang="en-US"/>
          </a:p>
        </p:txBody>
      </p:sp>
      <p:sp>
        <p:nvSpPr>
          <p:cNvPr id="4" name="Footer Placeholder 3">
            <a:extLst>
              <a:ext uri="{FF2B5EF4-FFF2-40B4-BE49-F238E27FC236}">
                <a16:creationId xmlns:a16="http://schemas.microsoft.com/office/drawing/2014/main" id="{C334AD68-BD87-479E-E086-C0C8ED5E9DE2}"/>
              </a:ext>
            </a:extLst>
          </p:cNvPr>
          <p:cNvSpPr>
            <a:spLocks noGrp="1"/>
          </p:cNvSpPr>
          <p:nvPr>
            <p:ph type="ftr" sz="quarter" idx="2"/>
          </p:nvPr>
        </p:nvSpPr>
        <p:spPr>
          <a:xfrm>
            <a:off x="0" y="4886325"/>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3F5EE17-6AAC-5E32-736C-AA9F591990E7}"/>
              </a:ext>
            </a:extLst>
          </p:cNvPr>
          <p:cNvSpPr>
            <a:spLocks noGrp="1"/>
          </p:cNvSpPr>
          <p:nvPr>
            <p:ph type="sldNum" sz="quarter" idx="3"/>
          </p:nvPr>
        </p:nvSpPr>
        <p:spPr>
          <a:xfrm>
            <a:off x="5180013" y="4886325"/>
            <a:ext cx="3962400" cy="257175"/>
          </a:xfrm>
          <a:prstGeom prst="rect">
            <a:avLst/>
          </a:prstGeom>
        </p:spPr>
        <p:txBody>
          <a:bodyPr vert="horz" lIns="91440" tIns="45720" rIns="91440" bIns="45720" rtlCol="0" anchor="b"/>
          <a:lstStyle>
            <a:lvl1pPr algn="r">
              <a:defRPr sz="1200"/>
            </a:lvl1pPr>
          </a:lstStyle>
          <a:p>
            <a:fld id="{84ECA994-0831-4348-8C20-A070E1BA92D1}" type="slidenum">
              <a:rPr lang="en-US" smtClean="0"/>
              <a:t>‹#›</a:t>
            </a:fld>
            <a:endParaRPr lang="en-US"/>
          </a:p>
        </p:txBody>
      </p:sp>
    </p:spTree>
    <p:extLst>
      <p:ext uri="{BB962C8B-B14F-4D97-AF65-F5344CB8AC3E}">
        <p14:creationId xmlns:p14="http://schemas.microsoft.com/office/powerpoint/2010/main" val="22770900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E59B7D56-3F16-4577-90A3-D3BC0B258AFA}" type="datetimeFigureOut">
              <a:rPr lang="en-US" smtClean="0"/>
              <a:t>4/18/24</a:t>
            </a:fld>
            <a:endParaRPr lang="en-US"/>
          </a:p>
        </p:txBody>
      </p:sp>
      <p:sp>
        <p:nvSpPr>
          <p:cNvPr id="4" name="Slide Image Placeholder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902F3D77-F416-47EF-B7C8-9752B6EBC54C}" type="slidenum">
              <a:rPr lang="en-US" smtClean="0"/>
              <a:t>‹#›</a:t>
            </a:fld>
            <a:endParaRPr lang="en-US"/>
          </a:p>
        </p:txBody>
      </p:sp>
    </p:spTree>
    <p:extLst>
      <p:ext uri="{BB962C8B-B14F-4D97-AF65-F5344CB8AC3E}">
        <p14:creationId xmlns:p14="http://schemas.microsoft.com/office/powerpoint/2010/main" val="2352508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 sz="1200" dirty="0">
                <a:solidFill>
                  <a:schemeClr val="dk1"/>
                </a:solidFill>
              </a:rPr>
            </a:br>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1</a:t>
            </a:fld>
            <a:endParaRPr lang="en-US"/>
          </a:p>
        </p:txBody>
      </p:sp>
    </p:spTree>
    <p:extLst>
      <p:ext uri="{BB962C8B-B14F-4D97-AF65-F5344CB8AC3E}">
        <p14:creationId xmlns:p14="http://schemas.microsoft.com/office/powerpoint/2010/main" val="4021341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236533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29" name="Google Shape;529;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0" name="Google Shape;530;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3" name="Google Shape;543;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sz="1200" dirty="0">
              <a:solidFill>
                <a:srgbClr val="374151"/>
              </a:solidFill>
              <a:highlight>
                <a:srgbClr val="F7F7F8"/>
              </a:highlight>
              <a:latin typeface="Roboto"/>
              <a:ea typeface="Roboto"/>
              <a:cs typeface="Roboto"/>
              <a:sym typeface="Roboto"/>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6" name="Google Shape;556;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1" name="Google Shape;57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9" name="Google Shape;579;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7" name="Google Shape;587;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5" name="Google Shape;59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612046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1" name="Google Shape;611;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2</a:t>
            </a:fld>
            <a:endParaRPr lang="en-US"/>
          </a:p>
        </p:txBody>
      </p:sp>
    </p:spTree>
    <p:extLst>
      <p:ext uri="{BB962C8B-B14F-4D97-AF65-F5344CB8AC3E}">
        <p14:creationId xmlns:p14="http://schemas.microsoft.com/office/powerpoint/2010/main" val="41704538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1" name="Google Shape;631;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8" name="Google Shape;638;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7" name="Google Shape;647;p3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8" name="Google Shape;648;p3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1" name="Google Shape;661;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9" name="Google Shape;66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82" name="Google Shape;682;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1" name="Google Shape;701;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8409032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6" name="Google Shape;716;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Clr>
                <a:srgbClr val="374151"/>
              </a:buClr>
              <a:buSzPts val="1200"/>
              <a:buFont typeface="Roboto"/>
              <a:buNone/>
            </a:pPr>
            <a:endParaRPr sz="1200" dirty="0">
              <a:solidFill>
                <a:srgbClr val="374151"/>
              </a:solidFill>
              <a:highlight>
                <a:srgbClr val="F7F7F8"/>
              </a:highlight>
              <a:latin typeface="Roboto"/>
              <a:ea typeface="Roboto"/>
              <a:cs typeface="Roboto"/>
              <a:sym typeface="Roboto"/>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p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1" name="Google Shape;741;p3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3</a:t>
            </a:fld>
            <a:endParaRPr lang="en-US"/>
          </a:p>
        </p:txBody>
      </p:sp>
    </p:spTree>
    <p:extLst>
      <p:ext uri="{BB962C8B-B14F-4D97-AF65-F5344CB8AC3E}">
        <p14:creationId xmlns:p14="http://schemas.microsoft.com/office/powerpoint/2010/main" val="21805659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7"/>
        <p:cNvGrpSpPr/>
        <p:nvPr/>
      </p:nvGrpSpPr>
      <p:grpSpPr>
        <a:xfrm>
          <a:off x="0" y="0"/>
          <a:ext cx="0" cy="0"/>
          <a:chOff x="0" y="0"/>
          <a:chExt cx="0" cy="0"/>
        </a:xfrm>
      </p:grpSpPr>
      <p:sp>
        <p:nvSpPr>
          <p:cNvPr id="748" name="Google Shape;748;p3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9" name="Google Shape;749;p3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261884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5" name="Google Shape;765;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p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7" name="Google Shape;777;p3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6"/>
        <p:cNvGrpSpPr/>
        <p:nvPr/>
      </p:nvGrpSpPr>
      <p:grpSpPr>
        <a:xfrm>
          <a:off x="0" y="0"/>
          <a:ext cx="0" cy="0"/>
          <a:chOff x="0" y="0"/>
          <a:chExt cx="0" cy="0"/>
        </a:xfrm>
      </p:grpSpPr>
      <p:sp>
        <p:nvSpPr>
          <p:cNvPr id="787" name="Google Shape;787;p3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8" name="Google Shape;788;p3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a:extLst>
            <a:ext uri="{FF2B5EF4-FFF2-40B4-BE49-F238E27FC236}">
              <a16:creationId xmlns:a16="http://schemas.microsoft.com/office/drawing/2014/main" id="{5468AEC7-E506-85D7-CA65-BC8BEDAB02BD}"/>
            </a:ext>
          </a:extLst>
        </p:cNvPr>
        <p:cNvGrpSpPr/>
        <p:nvPr/>
      </p:nvGrpSpPr>
      <p:grpSpPr>
        <a:xfrm>
          <a:off x="0" y="0"/>
          <a:ext cx="0" cy="0"/>
          <a:chOff x="0" y="0"/>
          <a:chExt cx="0" cy="0"/>
        </a:xfrm>
      </p:grpSpPr>
      <p:sp>
        <p:nvSpPr>
          <p:cNvPr id="523" name="Google Shape;523;p20:notes">
            <a:extLst>
              <a:ext uri="{FF2B5EF4-FFF2-40B4-BE49-F238E27FC236}">
                <a16:creationId xmlns:a16="http://schemas.microsoft.com/office/drawing/2014/main" id="{E9040C7E-9244-F61C-8117-2BC0640BBD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a:extLst>
              <a:ext uri="{FF2B5EF4-FFF2-40B4-BE49-F238E27FC236}">
                <a16:creationId xmlns:a16="http://schemas.microsoft.com/office/drawing/2014/main" id="{2812DF97-36FA-A2CF-6235-6A6956924715}"/>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28786914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p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3" name="Google Shape;803;p3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1" name="Google Shape;811;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SzPts val="1100"/>
              <a:buChar char="-"/>
            </a:pPr>
            <a:endParaRPr sz="1200" dirty="0">
              <a:solidFill>
                <a:srgbClr val="24292F"/>
              </a:solidFill>
              <a:highlight>
                <a:srgbClr val="FFFFFF"/>
              </a:highlight>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p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9" name="Google Shape;819;p3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98450" algn="l" rtl="0">
              <a:lnSpc>
                <a:spcPct val="100000"/>
              </a:lnSpc>
              <a:spcBef>
                <a:spcPts val="0"/>
              </a:spcBef>
              <a:spcAft>
                <a:spcPts val="0"/>
              </a:spcAft>
              <a:buClr>
                <a:schemeClr val="dk1"/>
              </a:buClr>
              <a:buSzPts val="1100"/>
              <a:buChar char="-"/>
            </a:pPr>
            <a:endParaRPr dirty="0"/>
          </a:p>
        </p:txBody>
      </p:sp>
    </p:spTree>
    <p:extLst>
      <p:ext uri="{BB962C8B-B14F-4D97-AF65-F5344CB8AC3E}">
        <p14:creationId xmlns:p14="http://schemas.microsoft.com/office/powerpoint/2010/main" val="40993362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p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9" name="Google Shape;829;p3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40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4</a:t>
            </a:fld>
            <a:endParaRPr lang="en-US"/>
          </a:p>
        </p:txBody>
      </p:sp>
    </p:spTree>
    <p:extLst>
      <p:ext uri="{BB962C8B-B14F-4D97-AF65-F5344CB8AC3E}">
        <p14:creationId xmlns:p14="http://schemas.microsoft.com/office/powerpoint/2010/main" val="22842277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a:extLst>
            <a:ext uri="{FF2B5EF4-FFF2-40B4-BE49-F238E27FC236}">
              <a16:creationId xmlns:a16="http://schemas.microsoft.com/office/drawing/2014/main" id="{0B6D73DF-8CC5-094D-EED6-E40DDF562167}"/>
            </a:ext>
          </a:extLst>
        </p:cNvPr>
        <p:cNvGrpSpPr/>
        <p:nvPr/>
      </p:nvGrpSpPr>
      <p:grpSpPr>
        <a:xfrm>
          <a:off x="0" y="0"/>
          <a:ext cx="0" cy="0"/>
          <a:chOff x="0" y="0"/>
          <a:chExt cx="0" cy="0"/>
        </a:xfrm>
      </p:grpSpPr>
      <p:sp>
        <p:nvSpPr>
          <p:cNvPr id="523" name="Google Shape;523;p20:notes">
            <a:extLst>
              <a:ext uri="{FF2B5EF4-FFF2-40B4-BE49-F238E27FC236}">
                <a16:creationId xmlns:a16="http://schemas.microsoft.com/office/drawing/2014/main" id="{76C03B34-6DB5-91AB-5BA4-7E89992A74E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a:extLst>
              <a:ext uri="{FF2B5EF4-FFF2-40B4-BE49-F238E27FC236}">
                <a16:creationId xmlns:a16="http://schemas.microsoft.com/office/drawing/2014/main" id="{E4F7D6BD-5B8D-A915-8A5A-FC36483721F0}"/>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0500435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9"/>
        <p:cNvGrpSpPr/>
        <p:nvPr/>
      </p:nvGrpSpPr>
      <p:grpSpPr>
        <a:xfrm>
          <a:off x="0" y="0"/>
          <a:ext cx="0" cy="0"/>
          <a:chOff x="0" y="0"/>
          <a:chExt cx="0" cy="0"/>
        </a:xfrm>
      </p:grpSpPr>
      <p:sp>
        <p:nvSpPr>
          <p:cNvPr id="840" name="Google Shape;840;p3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1" name="Google Shape;841;p3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Char char="-"/>
            </a:pP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p3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1" name="Google Shape;851;p3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3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861" name="Google Shape;861;p3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a:extLst>
            <a:ext uri="{FF2B5EF4-FFF2-40B4-BE49-F238E27FC236}">
              <a16:creationId xmlns:a16="http://schemas.microsoft.com/office/drawing/2014/main" id="{81E358D0-B99F-7CB7-F6C4-1CE1C147850A}"/>
            </a:ext>
          </a:extLst>
        </p:cNvPr>
        <p:cNvGrpSpPr/>
        <p:nvPr/>
      </p:nvGrpSpPr>
      <p:grpSpPr>
        <a:xfrm>
          <a:off x="0" y="0"/>
          <a:ext cx="0" cy="0"/>
          <a:chOff x="0" y="0"/>
          <a:chExt cx="0" cy="0"/>
        </a:xfrm>
      </p:grpSpPr>
      <p:sp>
        <p:nvSpPr>
          <p:cNvPr id="523" name="Google Shape;523;p20:notes">
            <a:extLst>
              <a:ext uri="{FF2B5EF4-FFF2-40B4-BE49-F238E27FC236}">
                <a16:creationId xmlns:a16="http://schemas.microsoft.com/office/drawing/2014/main" id="{006A7046-E027-7235-996A-626504545BC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a:extLst>
              <a:ext uri="{FF2B5EF4-FFF2-40B4-BE49-F238E27FC236}">
                <a16:creationId xmlns:a16="http://schemas.microsoft.com/office/drawing/2014/main" id="{6636E56B-3198-5B37-A1F6-DC2C8AB6F65D}"/>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407563273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1"/>
        <p:cNvGrpSpPr/>
        <p:nvPr/>
      </p:nvGrpSpPr>
      <p:grpSpPr>
        <a:xfrm>
          <a:off x="0" y="0"/>
          <a:ext cx="0" cy="0"/>
          <a:chOff x="0" y="0"/>
          <a:chExt cx="0" cy="0"/>
        </a:xfrm>
      </p:grpSpPr>
      <p:sp>
        <p:nvSpPr>
          <p:cNvPr id="962" name="Google Shape;962;p3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3" name="Google Shape;963;p3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sz="1200" dirty="0">
              <a:solidFill>
                <a:srgbClr val="374151"/>
              </a:solidFill>
              <a:highlight>
                <a:srgbClr val="F7F7F8"/>
              </a:highlight>
              <a:latin typeface="Roboto"/>
              <a:ea typeface="Roboto"/>
              <a:cs typeface="Roboto"/>
              <a:sym typeface="Roboto"/>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p3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76" name="Google Shape;976;p3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3"/>
        <p:cNvGrpSpPr/>
        <p:nvPr/>
      </p:nvGrpSpPr>
      <p:grpSpPr>
        <a:xfrm>
          <a:off x="0" y="0"/>
          <a:ext cx="0" cy="0"/>
          <a:chOff x="0" y="0"/>
          <a:chExt cx="0" cy="0"/>
        </a:xfrm>
      </p:grpSpPr>
      <p:sp>
        <p:nvSpPr>
          <p:cNvPr id="984" name="Google Shape;984;p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5" name="Google Shape;985;p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01600" algn="l" rtl="0">
              <a:lnSpc>
                <a:spcPct val="100000"/>
              </a:lnSpc>
              <a:spcBef>
                <a:spcPts val="0"/>
              </a:spcBef>
              <a:spcAft>
                <a:spcPts val="0"/>
              </a:spcAft>
              <a:buSzPts val="1100"/>
              <a:buFont typeface="Arial"/>
              <a:buNone/>
            </a:pPr>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4"/>
        <p:cNvGrpSpPr/>
        <p:nvPr/>
      </p:nvGrpSpPr>
      <p:grpSpPr>
        <a:xfrm>
          <a:off x="0" y="0"/>
          <a:ext cx="0" cy="0"/>
          <a:chOff x="0" y="0"/>
          <a:chExt cx="0" cy="0"/>
        </a:xfrm>
      </p:grpSpPr>
      <p:sp>
        <p:nvSpPr>
          <p:cNvPr id="995" name="Google Shape;995;p3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6" name="Google Shape;996;p3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2"/>
        <p:cNvGrpSpPr/>
        <p:nvPr/>
      </p:nvGrpSpPr>
      <p:grpSpPr>
        <a:xfrm>
          <a:off x="0" y="0"/>
          <a:ext cx="0" cy="0"/>
          <a:chOff x="0" y="0"/>
          <a:chExt cx="0" cy="0"/>
        </a:xfrm>
      </p:grpSpPr>
      <p:sp>
        <p:nvSpPr>
          <p:cNvPr id="1003" name="Google Shape;1003;p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4" name="Google Shape;1004;p3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Clr>
                <a:srgbClr val="374151"/>
              </a:buClr>
              <a:buSzPts val="1200"/>
              <a:buFont typeface="Roboto"/>
              <a:buNone/>
            </a:pPr>
            <a:endParaRPr sz="1200" dirty="0">
              <a:solidFill>
                <a:srgbClr val="374151"/>
              </a:solidFill>
              <a:highlight>
                <a:srgbClr val="F7F7F8"/>
              </a:highlight>
              <a:latin typeface="Roboto"/>
              <a:ea typeface="Roboto"/>
              <a:cs typeface="Roboto"/>
              <a:sym typeface="Robo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5</a:t>
            </a:fld>
            <a:endParaRPr lang="en-US"/>
          </a:p>
        </p:txBody>
      </p:sp>
    </p:spTree>
    <p:extLst>
      <p:ext uri="{BB962C8B-B14F-4D97-AF65-F5344CB8AC3E}">
        <p14:creationId xmlns:p14="http://schemas.microsoft.com/office/powerpoint/2010/main" val="14426743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5"/>
        <p:cNvGrpSpPr/>
        <p:nvPr/>
      </p:nvGrpSpPr>
      <p:grpSpPr>
        <a:xfrm>
          <a:off x="0" y="0"/>
          <a:ext cx="0" cy="0"/>
          <a:chOff x="0" y="0"/>
          <a:chExt cx="0" cy="0"/>
        </a:xfrm>
      </p:grpSpPr>
      <p:sp>
        <p:nvSpPr>
          <p:cNvPr id="1016" name="Google Shape;1016;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7" name="Google Shape;1017;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2"/>
        <p:cNvGrpSpPr/>
        <p:nvPr/>
      </p:nvGrpSpPr>
      <p:grpSpPr>
        <a:xfrm>
          <a:off x="0" y="0"/>
          <a:ext cx="0" cy="0"/>
          <a:chOff x="0" y="0"/>
          <a:chExt cx="0" cy="0"/>
        </a:xfrm>
      </p:grpSpPr>
      <p:sp>
        <p:nvSpPr>
          <p:cNvPr id="1023" name="Google Shape;1023;p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4" name="Google Shape;1024;p3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4"/>
        <p:cNvGrpSpPr/>
        <p:nvPr/>
      </p:nvGrpSpPr>
      <p:grpSpPr>
        <a:xfrm>
          <a:off x="0" y="0"/>
          <a:ext cx="0" cy="0"/>
          <a:chOff x="0" y="0"/>
          <a:chExt cx="0" cy="0"/>
        </a:xfrm>
      </p:grpSpPr>
      <p:sp>
        <p:nvSpPr>
          <p:cNvPr id="1035" name="Google Shape;1035;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36" name="Google Shape;1036;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a:extLst>
            <a:ext uri="{FF2B5EF4-FFF2-40B4-BE49-F238E27FC236}">
              <a16:creationId xmlns:a16="http://schemas.microsoft.com/office/drawing/2014/main" id="{E6FA0DB2-16DA-2306-8C50-D748A091EB11}"/>
            </a:ext>
          </a:extLst>
        </p:cNvPr>
        <p:cNvGrpSpPr/>
        <p:nvPr/>
      </p:nvGrpSpPr>
      <p:grpSpPr>
        <a:xfrm>
          <a:off x="0" y="0"/>
          <a:ext cx="0" cy="0"/>
          <a:chOff x="0" y="0"/>
          <a:chExt cx="0" cy="0"/>
        </a:xfrm>
      </p:grpSpPr>
      <p:sp>
        <p:nvSpPr>
          <p:cNvPr id="523" name="Google Shape;523;p20:notes">
            <a:extLst>
              <a:ext uri="{FF2B5EF4-FFF2-40B4-BE49-F238E27FC236}">
                <a16:creationId xmlns:a16="http://schemas.microsoft.com/office/drawing/2014/main" id="{738D3CED-65AF-72A4-FEA8-130BF4E38C4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4" name="Google Shape;524;p20:notes">
            <a:extLst>
              <a:ext uri="{FF2B5EF4-FFF2-40B4-BE49-F238E27FC236}">
                <a16:creationId xmlns:a16="http://schemas.microsoft.com/office/drawing/2014/main" id="{53A49D4B-D9F9-AA72-9691-2F3EB409C4DA}"/>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6087482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p3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2" name="Google Shape;1062;p3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0"/>
              </a:spcBef>
              <a:spcAft>
                <a:spcPts val="0"/>
              </a:spcAft>
              <a:buClr>
                <a:srgbClr val="000000"/>
              </a:buClr>
              <a:buSzPts val="1400"/>
              <a:buFont typeface="Arial"/>
              <a:buChar char="●"/>
            </a:pPr>
            <a:endParaRPr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3"/>
        <p:cNvGrpSpPr/>
        <p:nvPr/>
      </p:nvGrpSpPr>
      <p:grpSpPr>
        <a:xfrm>
          <a:off x="0" y="0"/>
          <a:ext cx="0" cy="0"/>
          <a:chOff x="0" y="0"/>
          <a:chExt cx="0" cy="0"/>
        </a:xfrm>
      </p:grpSpPr>
      <p:sp>
        <p:nvSpPr>
          <p:cNvPr id="1074" name="Google Shape;1074;p3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5" name="Google Shape;1075;p3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4"/>
        <p:cNvGrpSpPr/>
        <p:nvPr/>
      </p:nvGrpSpPr>
      <p:grpSpPr>
        <a:xfrm>
          <a:off x="0" y="0"/>
          <a:ext cx="0" cy="0"/>
          <a:chOff x="0" y="0"/>
          <a:chExt cx="0" cy="0"/>
        </a:xfrm>
      </p:grpSpPr>
      <p:sp>
        <p:nvSpPr>
          <p:cNvPr id="1085" name="Google Shape;1085;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6" name="Google Shape;1086;p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4"/>
        <p:cNvGrpSpPr/>
        <p:nvPr/>
      </p:nvGrpSpPr>
      <p:grpSpPr>
        <a:xfrm>
          <a:off x="0" y="0"/>
          <a:ext cx="0" cy="0"/>
          <a:chOff x="0" y="0"/>
          <a:chExt cx="0" cy="0"/>
        </a:xfrm>
      </p:grpSpPr>
      <p:sp>
        <p:nvSpPr>
          <p:cNvPr id="1095" name="Google Shape;1095;p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6" name="Google Shape;1096;p7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7</a:t>
            </a:fld>
            <a:endParaRPr lang="en-US"/>
          </a:p>
        </p:txBody>
      </p:sp>
    </p:spTree>
    <p:extLst>
      <p:ext uri="{BB962C8B-B14F-4D97-AF65-F5344CB8AC3E}">
        <p14:creationId xmlns:p14="http://schemas.microsoft.com/office/powerpoint/2010/main" val="1739519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2F3D77-F416-47EF-B7C8-9752B6EBC54C}" type="slidenum">
              <a:rPr lang="en-US" smtClean="0"/>
              <a:t>9</a:t>
            </a:fld>
            <a:endParaRPr lang="en-US"/>
          </a:p>
        </p:txBody>
      </p:sp>
    </p:spTree>
    <p:extLst>
      <p:ext uri="{BB962C8B-B14F-4D97-AF65-F5344CB8AC3E}">
        <p14:creationId xmlns:p14="http://schemas.microsoft.com/office/powerpoint/2010/main" val="1758663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4" name="Google Shape;464;p3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4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3" name="Google Shape;503;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2.svg"/><Relationship Id="rId7" Type="http://schemas.openxmlformats.org/officeDocument/2006/relationships/hyperlink" Target="https://www.knime.com/"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www.knime.com/"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creativecommons.org/licenses/by/4.0"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33926" y="2015288"/>
            <a:ext cx="4812632" cy="767871"/>
          </a:xfrm>
        </p:spPr>
        <p:txBody>
          <a:bodyPr lIns="91440" tIns="0" rIns="0" anchor="ctr" anchorCtr="0">
            <a:noAutofit/>
          </a:bodyPr>
          <a:lstStyle>
            <a:lvl1pPr algn="l">
              <a:defRPr sz="2400">
                <a:latin typeface="+mj-lt"/>
              </a:defRPr>
            </a:lvl1pPr>
          </a:lstStyle>
          <a:p>
            <a:r>
              <a:rPr lang="en-GB" dirty="0"/>
              <a:t>Click to edit title</a:t>
            </a:r>
            <a:br>
              <a:rPr lang="en-GB" dirty="0"/>
            </a:br>
            <a:r>
              <a:rPr lang="en-GB" dirty="0"/>
              <a:t>max 2 Lines</a:t>
            </a:r>
            <a:endParaRPr lang="en-US" dirty="0"/>
          </a:p>
        </p:txBody>
      </p:sp>
      <p:sp>
        <p:nvSpPr>
          <p:cNvPr id="3" name="Subtitle 2"/>
          <p:cNvSpPr>
            <a:spLocks noGrp="1"/>
          </p:cNvSpPr>
          <p:nvPr>
            <p:ph type="subTitle" idx="1" hasCustomPrompt="1"/>
          </p:nvPr>
        </p:nvSpPr>
        <p:spPr>
          <a:xfrm>
            <a:off x="733926" y="2913680"/>
            <a:ext cx="3946074" cy="226799"/>
          </a:xfrm>
        </p:spPr>
        <p:txBody>
          <a:bodyPr lIns="91440" anchor="ctr" anchorCtr="0">
            <a:noAutofit/>
          </a:bodyPr>
          <a:lstStyle>
            <a:lvl1pPr marL="0" indent="0" algn="l">
              <a:spcBef>
                <a:spcPts val="0"/>
              </a:spcBef>
              <a:buNone/>
              <a:defRPr sz="1400">
                <a:latin typeface="+mn-lt"/>
              </a:defRPr>
            </a:lvl1pPr>
            <a:lvl2pPr marL="308610" indent="0" algn="ctr">
              <a:buNone/>
              <a:defRPr sz="135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r>
              <a:rPr lang="en-GB" dirty="0"/>
              <a:t>Presenter Name and Title</a:t>
            </a:r>
            <a:endParaRPr lang="en-US" dirty="0"/>
          </a:p>
        </p:txBody>
      </p:sp>
      <p:sp>
        <p:nvSpPr>
          <p:cNvPr id="6" name="Slide Number Placeholder 5" hidden="1">
            <a:extLst>
              <a:ext uri="{FF2B5EF4-FFF2-40B4-BE49-F238E27FC236}">
                <a16:creationId xmlns:a16="http://schemas.microsoft.com/office/drawing/2014/main" id="{0B01FEE6-F0A8-B441-9C55-EBE6F3D0E13A}"/>
              </a:ext>
            </a:extLst>
          </p:cNvPr>
          <p:cNvSpPr>
            <a:spLocks noGrp="1"/>
          </p:cNvSpPr>
          <p:nvPr>
            <p:ph type="sldNum" sz="quarter" idx="14"/>
          </p:nvPr>
        </p:nvSpPr>
        <p:spPr/>
        <p:txBody>
          <a:bodyPr/>
          <a:lstStyle/>
          <a:p>
            <a:fld id="{220B6647-BD7A-7942-B66E-0DFF9B72D92D}" type="slidenum">
              <a:rPr lang="en-US" smtClean="0"/>
              <a:pPr/>
              <a:t>‹#›</a:t>
            </a:fld>
            <a:endParaRPr lang="en-US"/>
          </a:p>
        </p:txBody>
      </p:sp>
      <p:cxnSp>
        <p:nvCxnSpPr>
          <p:cNvPr id="12" name="Straight Connector 11">
            <a:extLst>
              <a:ext uri="{FF2B5EF4-FFF2-40B4-BE49-F238E27FC236}">
                <a16:creationId xmlns:a16="http://schemas.microsoft.com/office/drawing/2014/main" id="{D64267AA-8E58-B72C-82FC-FD41309A9117}"/>
              </a:ext>
            </a:extLst>
          </p:cNvPr>
          <p:cNvCxnSpPr>
            <a:cxnSpLocks/>
          </p:cNvCxnSpPr>
          <p:nvPr userDrawn="1"/>
        </p:nvCxnSpPr>
        <p:spPr>
          <a:xfrm>
            <a:off x="659006" y="2015288"/>
            <a:ext cx="0" cy="1472818"/>
          </a:xfrm>
          <a:prstGeom prst="line">
            <a:avLst/>
          </a:prstGeom>
          <a:ln w="12700">
            <a:solidFill>
              <a:srgbClr val="201E1E"/>
            </a:solidFill>
            <a:miter lim="800000"/>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1587F054-1D96-EEC4-FA17-6801B69E9118}"/>
              </a:ext>
            </a:extLst>
          </p:cNvPr>
          <p:cNvSpPr>
            <a:spLocks noGrp="1"/>
          </p:cNvSpPr>
          <p:nvPr>
            <p:ph type="body" sz="quarter" idx="15" hasCustomPrompt="1"/>
          </p:nvPr>
        </p:nvSpPr>
        <p:spPr>
          <a:xfrm>
            <a:off x="733425" y="3227885"/>
            <a:ext cx="3946069" cy="236157"/>
          </a:xfrm>
        </p:spPr>
        <p:txBody>
          <a:bodyPr lIns="90000" anchor="ctr"/>
          <a:lstStyle>
            <a:lvl1pPr marL="0" indent="0">
              <a:buNone/>
              <a:defRPr sz="1200"/>
            </a:lvl1pPr>
          </a:lstStyle>
          <a:p>
            <a:pPr lvl="0"/>
            <a:r>
              <a:rPr lang="en-GB" dirty="0"/>
              <a:t>Date</a:t>
            </a:r>
            <a:endParaRPr lang="en-DE" dirty="0"/>
          </a:p>
        </p:txBody>
      </p:sp>
      <p:sp>
        <p:nvSpPr>
          <p:cNvPr id="4" name="TextBox 3">
            <a:extLst>
              <a:ext uri="{FF2B5EF4-FFF2-40B4-BE49-F238E27FC236}">
                <a16:creationId xmlns:a16="http://schemas.microsoft.com/office/drawing/2014/main" id="{0E212C73-6681-46BD-347B-BEB64EB179AE}"/>
              </a:ext>
            </a:extLst>
          </p:cNvPr>
          <p:cNvSpPr txBox="1"/>
          <p:nvPr userDrawn="1"/>
        </p:nvSpPr>
        <p:spPr>
          <a:xfrm>
            <a:off x="5999433" y="157866"/>
            <a:ext cx="2999490" cy="2934534"/>
          </a:xfrm>
          <a:prstGeom prst="rect">
            <a:avLst/>
          </a:prstGeom>
          <a:solidFill>
            <a:schemeClr val="bg1">
              <a:lumMod val="95000"/>
            </a:schemeClr>
          </a:solidFill>
          <a:ln w="15875">
            <a:solidFill>
              <a:schemeClr val="bg1">
                <a:lumMod val="50000"/>
              </a:schemeClr>
            </a:solidFill>
          </a:ln>
        </p:spPr>
        <p:txBody>
          <a:bodyPr wrap="square" lIns="108000" tIns="108000" rIns="108000" bIns="108000" rtlCol="0">
            <a:noAutofit/>
          </a:bodyPr>
          <a:lstStyle/>
          <a:p>
            <a:pPr algn="l"/>
            <a:r>
              <a:rPr lang="en-US" sz="1200" dirty="0"/>
              <a:t>You are free to:</a:t>
            </a:r>
          </a:p>
          <a:p>
            <a:pPr algn="l"/>
            <a:r>
              <a:rPr lang="en-US" sz="1200" b="1" dirty="0"/>
              <a:t>Share</a:t>
            </a:r>
          </a:p>
          <a:p>
            <a:pPr algn="l"/>
            <a:r>
              <a:rPr lang="en-US" sz="1200" b="1" dirty="0"/>
              <a:t>	</a:t>
            </a:r>
            <a:r>
              <a:rPr lang="en-US" sz="1200" dirty="0"/>
              <a:t>copy and redistribute the 	material in any medium or format</a:t>
            </a:r>
          </a:p>
          <a:p>
            <a:pPr algn="l"/>
            <a:r>
              <a:rPr lang="en-US" sz="1200" b="1" dirty="0"/>
              <a:t>Adapt</a:t>
            </a:r>
          </a:p>
          <a:p>
            <a:pPr algn="l"/>
            <a:r>
              <a:rPr lang="en-US" sz="1200" b="1" dirty="0"/>
              <a:t>	</a:t>
            </a:r>
            <a:r>
              <a:rPr lang="en-US" sz="1200" dirty="0"/>
              <a:t>remix, transform, and build upon 	the material for any purpose, 	even commercially.</a:t>
            </a:r>
          </a:p>
          <a:p>
            <a:pPr algn="l"/>
            <a:endParaRPr lang="en-US" sz="1200" dirty="0"/>
          </a:p>
          <a:p>
            <a:pPr algn="l"/>
            <a:r>
              <a:rPr lang="en-US" sz="1200" dirty="0"/>
              <a:t>You must give </a:t>
            </a:r>
            <a:r>
              <a:rPr lang="en-US" sz="1200" b="1" dirty="0"/>
              <a:t>appropriate credit</a:t>
            </a:r>
            <a:r>
              <a:rPr lang="en-US" sz="1200" dirty="0"/>
              <a:t>, provide a link to the license, and indicate if changes were made. You may do so in any reasonable manner, but not in any way that suggests the licensor endorses you or your use.</a:t>
            </a:r>
          </a:p>
        </p:txBody>
      </p:sp>
    </p:spTree>
    <p:extLst>
      <p:ext uri="{BB962C8B-B14F-4D97-AF65-F5344CB8AC3E}">
        <p14:creationId xmlns:p14="http://schemas.microsoft.com/office/powerpoint/2010/main" val="292903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tay in Touch">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000" y="1425600"/>
            <a:ext cx="5400000" cy="648000"/>
          </a:xfrm>
        </p:spPr>
        <p:txBody>
          <a:bodyPr tIns="0" rIns="0" anchor="ctr">
            <a:normAutofit/>
          </a:bodyPr>
          <a:lstStyle>
            <a:lvl1pPr algn="l">
              <a:defRPr sz="2400"/>
            </a:lvl1pPr>
          </a:lstStyle>
          <a:p>
            <a:r>
              <a:rPr lang="en-US" dirty="0"/>
              <a:t>Let's Stay in touch!</a:t>
            </a:r>
          </a:p>
        </p:txBody>
      </p:sp>
      <p:sp>
        <p:nvSpPr>
          <p:cNvPr id="7" name="Slide Number Placeholder 6">
            <a:extLst>
              <a:ext uri="{FF2B5EF4-FFF2-40B4-BE49-F238E27FC236}">
                <a16:creationId xmlns:a16="http://schemas.microsoft.com/office/drawing/2014/main" id="{8386C1EC-AB07-F94A-9F69-EA2C58DD858B}"/>
              </a:ext>
            </a:extLst>
          </p:cNvPr>
          <p:cNvSpPr>
            <a:spLocks noGrp="1"/>
          </p:cNvSpPr>
          <p:nvPr>
            <p:ph type="sldNum" sz="quarter" idx="12"/>
          </p:nvPr>
        </p:nvSpPr>
        <p:spPr/>
        <p:txBody>
          <a:bodyPr/>
          <a:lstStyle/>
          <a:p>
            <a:fld id="{220B6647-BD7A-7942-B66E-0DFF9B72D92D}" type="slidenum">
              <a:rPr lang="en-US" smtClean="0"/>
              <a:pPr/>
              <a:t>‹#›</a:t>
            </a:fld>
            <a:endParaRPr lang="en-US"/>
          </a:p>
        </p:txBody>
      </p:sp>
      <p:pic>
        <p:nvPicPr>
          <p:cNvPr id="11" name="Graphic 10">
            <a:extLst>
              <a:ext uri="{FF2B5EF4-FFF2-40B4-BE49-F238E27FC236}">
                <a16:creationId xmlns:a16="http://schemas.microsoft.com/office/drawing/2014/main" id="{D126442A-B2A7-42DF-B149-2E44143143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53454" y="3453002"/>
            <a:ext cx="304800" cy="274320"/>
          </a:xfrm>
          <a:prstGeom prst="rect">
            <a:avLst/>
          </a:prstGeom>
        </p:spPr>
      </p:pic>
      <p:pic>
        <p:nvPicPr>
          <p:cNvPr id="15" name="Picture 14">
            <a:extLst>
              <a:ext uri="{FF2B5EF4-FFF2-40B4-BE49-F238E27FC236}">
                <a16:creationId xmlns:a16="http://schemas.microsoft.com/office/drawing/2014/main" id="{3D224257-2FB5-4259-BD0E-7E754DD93A1E}"/>
              </a:ext>
            </a:extLst>
          </p:cNvPr>
          <p:cNvPicPr>
            <a:picLocks noChangeAspect="1"/>
          </p:cNvPicPr>
          <p:nvPr userDrawn="1"/>
        </p:nvPicPr>
        <p:blipFill>
          <a:blip r:embed="rId4"/>
          <a:stretch>
            <a:fillRect/>
          </a:stretch>
        </p:blipFill>
        <p:spPr>
          <a:xfrm>
            <a:off x="1035155" y="2581225"/>
            <a:ext cx="741401" cy="199411"/>
          </a:xfrm>
          <a:prstGeom prst="rect">
            <a:avLst/>
          </a:prstGeom>
        </p:spPr>
      </p:pic>
      <p:pic>
        <p:nvPicPr>
          <p:cNvPr id="9" name="Graphic 8">
            <a:extLst>
              <a:ext uri="{FF2B5EF4-FFF2-40B4-BE49-F238E27FC236}">
                <a16:creationId xmlns:a16="http://schemas.microsoft.com/office/drawing/2014/main" id="{2F00EA32-EFF0-48A0-9916-33080861F89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253454" y="3000790"/>
            <a:ext cx="304800" cy="274320"/>
          </a:xfrm>
          <a:prstGeom prst="rect">
            <a:avLst/>
          </a:prstGeom>
        </p:spPr>
      </p:pic>
      <p:sp>
        <p:nvSpPr>
          <p:cNvPr id="27" name="Text Placeholder 7">
            <a:extLst>
              <a:ext uri="{FF2B5EF4-FFF2-40B4-BE49-F238E27FC236}">
                <a16:creationId xmlns:a16="http://schemas.microsoft.com/office/drawing/2014/main" id="{85F266D7-F232-4CAE-8862-CB17F8FE7F01}"/>
              </a:ext>
            </a:extLst>
          </p:cNvPr>
          <p:cNvSpPr>
            <a:spLocks noGrp="1"/>
          </p:cNvSpPr>
          <p:nvPr>
            <p:ph type="body" sz="quarter" idx="17" hasCustomPrompt="1"/>
          </p:nvPr>
        </p:nvSpPr>
        <p:spPr>
          <a:xfrm>
            <a:off x="1966025" y="2988759"/>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Your E-Mail Address</a:t>
            </a:r>
          </a:p>
        </p:txBody>
      </p:sp>
      <p:sp>
        <p:nvSpPr>
          <p:cNvPr id="13" name="Text Placeholder 12">
            <a:extLst>
              <a:ext uri="{FF2B5EF4-FFF2-40B4-BE49-F238E27FC236}">
                <a16:creationId xmlns:a16="http://schemas.microsoft.com/office/drawing/2014/main" id="{7BEA622E-3344-40E0-A98D-23AFB914490E}"/>
              </a:ext>
            </a:extLst>
          </p:cNvPr>
          <p:cNvSpPr>
            <a:spLocks noGrp="1"/>
          </p:cNvSpPr>
          <p:nvPr>
            <p:ph type="body" sz="quarter" idx="18" hasCustomPrompt="1"/>
          </p:nvPr>
        </p:nvSpPr>
        <p:spPr>
          <a:xfrm>
            <a:off x="1966025" y="3440970"/>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LinkedIn Profile</a:t>
            </a:r>
          </a:p>
        </p:txBody>
      </p:sp>
      <p:sp>
        <p:nvSpPr>
          <p:cNvPr id="28" name="Text Placeholder 27">
            <a:extLst>
              <a:ext uri="{FF2B5EF4-FFF2-40B4-BE49-F238E27FC236}">
                <a16:creationId xmlns:a16="http://schemas.microsoft.com/office/drawing/2014/main" id="{3ED0C215-C366-4B59-943B-9B6EF6FA8670}"/>
              </a:ext>
            </a:extLst>
          </p:cNvPr>
          <p:cNvSpPr>
            <a:spLocks noGrp="1"/>
          </p:cNvSpPr>
          <p:nvPr>
            <p:ph type="body" sz="quarter" idx="19" hasCustomPrompt="1"/>
          </p:nvPr>
        </p:nvSpPr>
        <p:spPr>
          <a:xfrm>
            <a:off x="1966025" y="2536547"/>
            <a:ext cx="4572000" cy="329184"/>
          </a:xfrm>
        </p:spPr>
        <p:txBody>
          <a:bodyPr anchor="ctr" anchorCtr="0"/>
          <a:lstStyle>
            <a:lvl1pPr marL="0" indent="0">
              <a:buNone/>
              <a:defRPr sz="1400">
                <a:latin typeface="Avenir Next LT Pro" panose="020B0504020202020204" pitchFamily="34" charset="0"/>
              </a:defRPr>
            </a:lvl1pPr>
          </a:lstStyle>
          <a:p>
            <a:pPr lvl="0"/>
            <a:r>
              <a:rPr lang="en-US" dirty="0"/>
              <a:t>Link to your KNIME Hub Profile</a:t>
            </a:r>
          </a:p>
        </p:txBody>
      </p:sp>
      <p:sp>
        <p:nvSpPr>
          <p:cNvPr id="35" name="Picture Placeholder 34">
            <a:extLst>
              <a:ext uri="{FF2B5EF4-FFF2-40B4-BE49-F238E27FC236}">
                <a16:creationId xmlns:a16="http://schemas.microsoft.com/office/drawing/2014/main" id="{F4640EEF-C454-44D1-AA48-27DDA09035FC}"/>
              </a:ext>
            </a:extLst>
          </p:cNvPr>
          <p:cNvSpPr>
            <a:spLocks noGrp="1"/>
          </p:cNvSpPr>
          <p:nvPr>
            <p:ph type="pic" sz="quarter" idx="21" hasCustomPrompt="1"/>
          </p:nvPr>
        </p:nvSpPr>
        <p:spPr>
          <a:xfrm>
            <a:off x="831338" y="181723"/>
            <a:ext cx="1080655" cy="1069848"/>
          </a:xfrm>
          <a:prstGeom prst="ellipse">
            <a:avLst/>
          </a:prstGeom>
        </p:spPr>
        <p:txBody>
          <a:bodyPr/>
          <a:lstStyle>
            <a:lvl1pPr marL="0" indent="0">
              <a:buNone/>
              <a:defRPr/>
            </a:lvl1pPr>
          </a:lstStyle>
          <a:p>
            <a:r>
              <a:rPr lang="en-US" dirty="0"/>
              <a:t>Picture</a:t>
            </a:r>
          </a:p>
        </p:txBody>
      </p:sp>
      <p:sp>
        <p:nvSpPr>
          <p:cNvPr id="4" name="Freihandform 10">
            <a:extLst>
              <a:ext uri="{FF2B5EF4-FFF2-40B4-BE49-F238E27FC236}">
                <a16:creationId xmlns:a16="http://schemas.microsoft.com/office/drawing/2014/main" id="{8B3D073D-A32A-B56B-F954-91CDCEE1730E}"/>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7"/>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8"/>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5" name="Date Placeholder 4">
            <a:extLst>
              <a:ext uri="{FF2B5EF4-FFF2-40B4-BE49-F238E27FC236}">
                <a16:creationId xmlns:a16="http://schemas.microsoft.com/office/drawing/2014/main" id="{8ECDD9E5-4342-4A12-1839-304736CD0459}"/>
              </a:ext>
            </a:extLst>
          </p:cNvPr>
          <p:cNvSpPr>
            <a:spLocks noGrp="1"/>
          </p:cNvSpPr>
          <p:nvPr>
            <p:ph type="dt" sz="half" idx="22"/>
          </p:nvPr>
        </p:nvSpPr>
        <p:spPr/>
        <p:txBody>
          <a:bodyPr/>
          <a:lstStyle/>
          <a:p>
            <a:fld id="{F403B3B2-F978-8F48-840A-7A6ADAA46E5E}" type="datetime1">
              <a:rPr lang="de-DE" smtClean="0"/>
              <a:t>18.04.24</a:t>
            </a:fld>
            <a:endParaRPr lang="en-DE"/>
          </a:p>
        </p:txBody>
      </p:sp>
      <p:sp>
        <p:nvSpPr>
          <p:cNvPr id="6" name="Footer Placeholder 5">
            <a:extLst>
              <a:ext uri="{FF2B5EF4-FFF2-40B4-BE49-F238E27FC236}">
                <a16:creationId xmlns:a16="http://schemas.microsoft.com/office/drawing/2014/main" id="{FEBC0E12-2F25-560F-88BF-68BE57EFE854}"/>
              </a:ext>
            </a:extLst>
          </p:cNvPr>
          <p:cNvSpPr>
            <a:spLocks noGrp="1"/>
          </p:cNvSpPr>
          <p:nvPr>
            <p:ph type="ftr" sz="quarter" idx="23"/>
          </p:nvPr>
        </p:nvSpPr>
        <p:spPr/>
        <p:txBody>
          <a:bodyPr/>
          <a:lstStyle/>
          <a:p>
            <a:r>
              <a:rPr lang="en-GB"/>
              <a:t>This is the footer</a:t>
            </a:r>
            <a:endParaRPr lang="en-DE"/>
          </a:p>
        </p:txBody>
      </p:sp>
    </p:spTree>
    <p:extLst>
      <p:ext uri="{BB962C8B-B14F-4D97-AF65-F5344CB8AC3E}">
        <p14:creationId xmlns:p14="http://schemas.microsoft.com/office/powerpoint/2010/main" val="83493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d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60000" y="3923640"/>
            <a:ext cx="5774469" cy="648000"/>
          </a:xfrm>
        </p:spPr>
        <p:txBody>
          <a:bodyPr>
            <a:noAutofit/>
          </a:bodyPr>
          <a:lstStyle>
            <a:lvl1pPr marL="0" indent="0" algn="l">
              <a:buClr>
                <a:schemeClr val="tx1"/>
              </a:buClr>
              <a:buFont typeface="+mj-lt"/>
              <a:buNone/>
              <a:defRPr sz="2000" b="0"/>
            </a:lvl1pPr>
            <a:lvl2pPr marL="617220" indent="-308610" algn="ctr">
              <a:buClr>
                <a:schemeClr val="tx1"/>
              </a:buClr>
              <a:buFont typeface="+mj-lt"/>
              <a:buAutoNum type="arabicPeriod"/>
              <a:defRPr sz="1620"/>
            </a:lvl2pPr>
            <a:lvl3pPr marL="617220" indent="0" algn="ctr">
              <a:buNone/>
              <a:defRPr sz="1215"/>
            </a:lvl3pPr>
            <a:lvl4pPr marL="925830" indent="0" algn="ctr">
              <a:buNone/>
              <a:defRPr sz="1080"/>
            </a:lvl4pPr>
            <a:lvl5pPr marL="1234440" indent="0" algn="ctr">
              <a:buNone/>
              <a:defRPr sz="1080"/>
            </a:lvl5pPr>
            <a:lvl6pPr marL="1543050" indent="0" algn="ctr">
              <a:buNone/>
              <a:defRPr sz="1080"/>
            </a:lvl6pPr>
            <a:lvl7pPr marL="1851660" indent="0" algn="ctr">
              <a:buNone/>
              <a:defRPr sz="1080"/>
            </a:lvl7pPr>
            <a:lvl8pPr marL="2160270" indent="0" algn="ctr">
              <a:buNone/>
              <a:defRPr sz="1080"/>
            </a:lvl8pPr>
            <a:lvl9pPr marL="2468880" indent="0" algn="ctr">
              <a:buNone/>
              <a:defRPr sz="1080"/>
            </a:lvl9pPr>
          </a:lstStyle>
          <a:p>
            <a:pPr lvl="0"/>
            <a:r>
              <a:rPr lang="en-US" dirty="0"/>
              <a:t>Short summarizing or engaging text</a:t>
            </a:r>
          </a:p>
        </p:txBody>
      </p:sp>
      <p:sp>
        <p:nvSpPr>
          <p:cNvPr id="5" name="Picture Placeholder 4">
            <a:extLst>
              <a:ext uri="{FF2B5EF4-FFF2-40B4-BE49-F238E27FC236}">
                <a16:creationId xmlns:a16="http://schemas.microsoft.com/office/drawing/2014/main" id="{7A50A599-BBE0-7141-B5B5-23DA5ED35F4A}"/>
              </a:ext>
            </a:extLst>
          </p:cNvPr>
          <p:cNvSpPr>
            <a:spLocks noGrp="1"/>
          </p:cNvSpPr>
          <p:nvPr>
            <p:ph type="pic" sz="quarter" idx="16" hasCustomPrompt="1"/>
          </p:nvPr>
        </p:nvSpPr>
        <p:spPr>
          <a:xfrm>
            <a:off x="360000" y="907200"/>
            <a:ext cx="5774470" cy="2916000"/>
          </a:xfrm>
          <a:noFill/>
          <a:effectLst/>
        </p:spPr>
        <p:txBody>
          <a:bodyPr lIns="108000" tIns="108000" rIns="108000" bIns="108000"/>
          <a:lstStyle>
            <a:lvl1pPr marL="0" indent="0">
              <a:buNone/>
              <a:defRPr sz="1600"/>
            </a:lvl1pPr>
          </a:lstStyle>
          <a:p>
            <a:r>
              <a:rPr lang="en-US" dirty="0"/>
              <a:t>Image with key message or point to discuss</a:t>
            </a:r>
          </a:p>
        </p:txBody>
      </p:sp>
      <p:sp>
        <p:nvSpPr>
          <p:cNvPr id="8" name="Freihandform 10">
            <a:extLst>
              <a:ext uri="{FF2B5EF4-FFF2-40B4-BE49-F238E27FC236}">
                <a16:creationId xmlns:a16="http://schemas.microsoft.com/office/drawing/2014/main" id="{0B43D1B4-7C8B-76CF-CE27-C60F8C88879A}"/>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
        <p:nvSpPr>
          <p:cNvPr id="9" name="Date Placeholder 8">
            <a:extLst>
              <a:ext uri="{FF2B5EF4-FFF2-40B4-BE49-F238E27FC236}">
                <a16:creationId xmlns:a16="http://schemas.microsoft.com/office/drawing/2014/main" id="{46006457-08A9-A3FC-7486-AD6D000FA573}"/>
              </a:ext>
            </a:extLst>
          </p:cNvPr>
          <p:cNvSpPr>
            <a:spLocks noGrp="1"/>
          </p:cNvSpPr>
          <p:nvPr>
            <p:ph type="dt" sz="half" idx="17"/>
          </p:nvPr>
        </p:nvSpPr>
        <p:spPr/>
        <p:txBody>
          <a:bodyPr/>
          <a:lstStyle/>
          <a:p>
            <a:fld id="{E3F730F8-9638-BC4D-94DB-2FFDE01F85F5}" type="datetime1">
              <a:rPr lang="de-DE" smtClean="0"/>
              <a:t>18.04.24</a:t>
            </a:fld>
            <a:endParaRPr lang="en-DE" dirty="0"/>
          </a:p>
        </p:txBody>
      </p:sp>
      <p:sp>
        <p:nvSpPr>
          <p:cNvPr id="10" name="Footer Placeholder 9">
            <a:extLst>
              <a:ext uri="{FF2B5EF4-FFF2-40B4-BE49-F238E27FC236}">
                <a16:creationId xmlns:a16="http://schemas.microsoft.com/office/drawing/2014/main" id="{A90FE301-0528-7876-0C74-21179121B68F}"/>
              </a:ext>
            </a:extLst>
          </p:cNvPr>
          <p:cNvSpPr>
            <a:spLocks noGrp="1"/>
          </p:cNvSpPr>
          <p:nvPr>
            <p:ph type="ftr" sz="quarter" idx="18"/>
          </p:nvPr>
        </p:nvSpPr>
        <p:spPr/>
        <p:txBody>
          <a:bodyPr/>
          <a:lstStyle/>
          <a:p>
            <a:r>
              <a:rPr lang="en-GB"/>
              <a:t>This is the footer</a:t>
            </a:r>
            <a:endParaRPr lang="en-DE" dirty="0"/>
          </a:p>
        </p:txBody>
      </p:sp>
      <p:sp>
        <p:nvSpPr>
          <p:cNvPr id="11" name="Slide Number Placeholder 10">
            <a:extLst>
              <a:ext uri="{FF2B5EF4-FFF2-40B4-BE49-F238E27FC236}">
                <a16:creationId xmlns:a16="http://schemas.microsoft.com/office/drawing/2014/main" id="{EB8A7B7C-7844-7F24-F7DE-BD8F9E8E16DB}"/>
              </a:ext>
            </a:extLst>
          </p:cNvPr>
          <p:cNvSpPr>
            <a:spLocks noGrp="1"/>
          </p:cNvSpPr>
          <p:nvPr>
            <p:ph type="sldNum" sz="quarter" idx="19"/>
          </p:nvPr>
        </p:nvSpPr>
        <p:spPr/>
        <p:txBody>
          <a:bodyPr/>
          <a:lstStyle/>
          <a:p>
            <a:fld id="{220B6647-BD7A-7942-B66E-0DFF9B72D92D}" type="slidenum">
              <a:rPr lang="en-US" smtClean="0"/>
              <a:pPr/>
              <a:t>‹#›</a:t>
            </a:fld>
            <a:endParaRPr lang="en-US"/>
          </a:p>
        </p:txBody>
      </p:sp>
    </p:spTree>
    <p:extLst>
      <p:ext uri="{BB962C8B-B14F-4D97-AF65-F5344CB8AC3E}">
        <p14:creationId xmlns:p14="http://schemas.microsoft.com/office/powerpoint/2010/main" val="197115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 Results">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D11C764-3E3B-6C8B-1764-F3C00EFC4F9C}"/>
              </a:ext>
            </a:extLst>
          </p:cNvPr>
          <p:cNvSpPr/>
          <p:nvPr userDrawn="1"/>
        </p:nvSpPr>
        <p:spPr>
          <a:xfrm>
            <a:off x="-11469" y="3079501"/>
            <a:ext cx="9155470" cy="2063999"/>
          </a:xfrm>
          <a:prstGeom prst="rect">
            <a:avLst/>
          </a:prstGeom>
          <a:solidFill>
            <a:schemeClr val="bg1">
              <a:lumMod val="95000"/>
            </a:schemeClr>
          </a:solid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wrap="square" lIns="97200" tIns="97200" rIns="97200" bIns="97200" rtlCol="0" anchor="ctr"/>
          <a:lstStyle/>
          <a:p>
            <a:pPr algn="ctr"/>
            <a:endParaRPr lang="en-US" sz="1260" dirty="0">
              <a:solidFill>
                <a:schemeClr val="bg1"/>
              </a:solidFill>
            </a:endParaRPr>
          </a:p>
        </p:txBody>
      </p:sp>
      <p:cxnSp>
        <p:nvCxnSpPr>
          <p:cNvPr id="6" name="Straight Connector 5">
            <a:extLst>
              <a:ext uri="{FF2B5EF4-FFF2-40B4-BE49-F238E27FC236}">
                <a16:creationId xmlns:a16="http://schemas.microsoft.com/office/drawing/2014/main" id="{5FD07C36-9934-CA48-A1E1-8B81A9AFBC79}"/>
              </a:ext>
            </a:extLst>
          </p:cNvPr>
          <p:cNvCxnSpPr>
            <a:cxnSpLocks/>
          </p:cNvCxnSpPr>
          <p:nvPr userDrawn="1"/>
        </p:nvCxnSpPr>
        <p:spPr>
          <a:xfrm>
            <a:off x="4188744" y="676642"/>
            <a:ext cx="765313" cy="0"/>
          </a:xfrm>
          <a:prstGeom prst="line">
            <a:avLst/>
          </a:prstGeom>
          <a:ln w="9525">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25">
            <a:extLst>
              <a:ext uri="{FF2B5EF4-FFF2-40B4-BE49-F238E27FC236}">
                <a16:creationId xmlns:a16="http://schemas.microsoft.com/office/drawing/2014/main" id="{F888119C-FA1E-6E1D-A15B-770DC6BE1545}"/>
              </a:ext>
            </a:extLst>
          </p:cNvPr>
          <p:cNvSpPr>
            <a:spLocks noGrp="1"/>
          </p:cNvSpPr>
          <p:nvPr>
            <p:ph type="body" sz="quarter" idx="20" hasCustomPrompt="1"/>
          </p:nvPr>
        </p:nvSpPr>
        <p:spPr>
          <a:xfrm>
            <a:off x="592151" y="3811186"/>
            <a:ext cx="2338152" cy="905987"/>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17" name="Text Placeholder 2">
            <a:extLst>
              <a:ext uri="{FF2B5EF4-FFF2-40B4-BE49-F238E27FC236}">
                <a16:creationId xmlns:a16="http://schemas.microsoft.com/office/drawing/2014/main" id="{F6734759-4C5C-AD27-C052-AE05246728B1}"/>
              </a:ext>
            </a:extLst>
          </p:cNvPr>
          <p:cNvSpPr>
            <a:spLocks noGrp="1"/>
          </p:cNvSpPr>
          <p:nvPr>
            <p:ph type="body" sz="quarter" idx="21" hasCustomPrompt="1"/>
          </p:nvPr>
        </p:nvSpPr>
        <p:spPr>
          <a:xfrm>
            <a:off x="592152"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18" name="Text Placeholder 36">
            <a:extLst>
              <a:ext uri="{FF2B5EF4-FFF2-40B4-BE49-F238E27FC236}">
                <a16:creationId xmlns:a16="http://schemas.microsoft.com/office/drawing/2014/main" id="{1736C124-BFF5-9E01-97B4-FB2DD631B165}"/>
              </a:ext>
            </a:extLst>
          </p:cNvPr>
          <p:cNvSpPr>
            <a:spLocks noGrp="1"/>
          </p:cNvSpPr>
          <p:nvPr>
            <p:ph type="body" sz="quarter" idx="28" hasCustomPrompt="1"/>
          </p:nvPr>
        </p:nvSpPr>
        <p:spPr>
          <a:xfrm>
            <a:off x="601879"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19" name="Text Placeholder 25">
            <a:extLst>
              <a:ext uri="{FF2B5EF4-FFF2-40B4-BE49-F238E27FC236}">
                <a16:creationId xmlns:a16="http://schemas.microsoft.com/office/drawing/2014/main" id="{D98B92D5-1CA6-0AB4-14C8-39B3115E1E87}"/>
              </a:ext>
            </a:extLst>
          </p:cNvPr>
          <p:cNvSpPr>
            <a:spLocks noGrp="1"/>
          </p:cNvSpPr>
          <p:nvPr>
            <p:ph type="body" sz="quarter" idx="29" hasCustomPrompt="1"/>
          </p:nvPr>
        </p:nvSpPr>
        <p:spPr>
          <a:xfrm>
            <a:off x="3579546" y="3815063"/>
            <a:ext cx="2338152" cy="817852"/>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20" name="Text Placeholder 2">
            <a:extLst>
              <a:ext uri="{FF2B5EF4-FFF2-40B4-BE49-F238E27FC236}">
                <a16:creationId xmlns:a16="http://schemas.microsoft.com/office/drawing/2014/main" id="{E96CA241-CF27-8094-D339-237DDCF557EA}"/>
              </a:ext>
            </a:extLst>
          </p:cNvPr>
          <p:cNvSpPr>
            <a:spLocks noGrp="1"/>
          </p:cNvSpPr>
          <p:nvPr>
            <p:ph type="body" sz="quarter" idx="30" hasCustomPrompt="1"/>
          </p:nvPr>
        </p:nvSpPr>
        <p:spPr>
          <a:xfrm>
            <a:off x="3579547"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21" name="Text Placeholder 36">
            <a:extLst>
              <a:ext uri="{FF2B5EF4-FFF2-40B4-BE49-F238E27FC236}">
                <a16:creationId xmlns:a16="http://schemas.microsoft.com/office/drawing/2014/main" id="{D39EC5D3-6AD1-AD51-B019-E6ECB4FE1FD4}"/>
              </a:ext>
            </a:extLst>
          </p:cNvPr>
          <p:cNvSpPr>
            <a:spLocks noGrp="1"/>
          </p:cNvSpPr>
          <p:nvPr>
            <p:ph type="body" sz="quarter" idx="31" hasCustomPrompt="1"/>
          </p:nvPr>
        </p:nvSpPr>
        <p:spPr>
          <a:xfrm>
            <a:off x="3589274"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22" name="Text Placeholder 25">
            <a:extLst>
              <a:ext uri="{FF2B5EF4-FFF2-40B4-BE49-F238E27FC236}">
                <a16:creationId xmlns:a16="http://schemas.microsoft.com/office/drawing/2014/main" id="{BAA373EE-CBAD-3CD5-FEB6-DE0101892636}"/>
              </a:ext>
            </a:extLst>
          </p:cNvPr>
          <p:cNvSpPr>
            <a:spLocks noGrp="1"/>
          </p:cNvSpPr>
          <p:nvPr>
            <p:ph type="body" sz="quarter" idx="32" hasCustomPrompt="1"/>
          </p:nvPr>
        </p:nvSpPr>
        <p:spPr>
          <a:xfrm>
            <a:off x="6481364" y="3815063"/>
            <a:ext cx="2338152" cy="817852"/>
          </a:xfrm>
          <a:prstGeom prst="rect">
            <a:avLst/>
          </a:prstGeom>
        </p:spPr>
        <p:txBody>
          <a:bodyPr anchor="t">
            <a:noAutofit/>
          </a:bodyPr>
          <a:lstStyle>
            <a:lvl1pPr marL="0" indent="0">
              <a:buNone/>
              <a:defRPr sz="1100" b="0" i="0" baseline="0">
                <a:latin typeface="Avenir Next LT Pro" panose="020B0504020202020204" pitchFamily="34" charset="77"/>
                <a:ea typeface="Inter" panose="02000503000000020004" pitchFamily="2" charset="0"/>
              </a:defRPr>
            </a:lvl1pPr>
            <a:lvl5pPr marL="1231200" indent="0">
              <a:buNone/>
              <a:defRPr/>
            </a:lvl5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a:t>
            </a:r>
          </a:p>
        </p:txBody>
      </p:sp>
      <p:sp>
        <p:nvSpPr>
          <p:cNvPr id="23" name="Text Placeholder 2">
            <a:extLst>
              <a:ext uri="{FF2B5EF4-FFF2-40B4-BE49-F238E27FC236}">
                <a16:creationId xmlns:a16="http://schemas.microsoft.com/office/drawing/2014/main" id="{5056BB30-97CC-2E46-4B68-302FD2A9623B}"/>
              </a:ext>
            </a:extLst>
          </p:cNvPr>
          <p:cNvSpPr>
            <a:spLocks noGrp="1"/>
          </p:cNvSpPr>
          <p:nvPr>
            <p:ph type="body" sz="quarter" idx="33" hasCustomPrompt="1"/>
          </p:nvPr>
        </p:nvSpPr>
        <p:spPr>
          <a:xfrm>
            <a:off x="6481365" y="3563703"/>
            <a:ext cx="1278399" cy="229705"/>
          </a:xfrm>
          <a:prstGeom prst="rect">
            <a:avLst/>
          </a:prstGeom>
        </p:spPr>
        <p:txBody>
          <a:bodyPr>
            <a:noAutofit/>
          </a:bodyPr>
          <a:lstStyle>
            <a:lvl1pPr marL="0" indent="0">
              <a:buNone/>
              <a:defRPr sz="1440" b="1" i="0">
                <a:solidFill>
                  <a:schemeClr val="tx1"/>
                </a:solidFill>
                <a:latin typeface="Avenir Next LT Pro Demi" panose="020B0504020202020204" pitchFamily="34" charset="77"/>
              </a:defRPr>
            </a:lvl1pPr>
            <a:lvl2pPr marL="259200" indent="0">
              <a:buNone/>
              <a:defRPr/>
            </a:lvl2pPr>
            <a:lvl3pPr marL="583200" indent="0">
              <a:buNone/>
              <a:defRPr/>
            </a:lvl3pPr>
          </a:lstStyle>
          <a:p>
            <a:pPr lvl="0"/>
            <a:r>
              <a:rPr lang="en-US" dirty="0"/>
              <a:t>Header</a:t>
            </a:r>
          </a:p>
        </p:txBody>
      </p:sp>
      <p:sp>
        <p:nvSpPr>
          <p:cNvPr id="24" name="Text Placeholder 36">
            <a:extLst>
              <a:ext uri="{FF2B5EF4-FFF2-40B4-BE49-F238E27FC236}">
                <a16:creationId xmlns:a16="http://schemas.microsoft.com/office/drawing/2014/main" id="{B7A2BC1F-AAB2-36F7-EB31-48645E0B961D}"/>
              </a:ext>
            </a:extLst>
          </p:cNvPr>
          <p:cNvSpPr>
            <a:spLocks noGrp="1"/>
          </p:cNvSpPr>
          <p:nvPr>
            <p:ph type="body" sz="quarter" idx="34" hasCustomPrompt="1"/>
          </p:nvPr>
        </p:nvSpPr>
        <p:spPr>
          <a:xfrm>
            <a:off x="6491092" y="3312232"/>
            <a:ext cx="1364782" cy="229817"/>
          </a:xfrm>
          <a:prstGeom prst="rect">
            <a:avLst/>
          </a:prstGeom>
        </p:spPr>
        <p:txBody>
          <a:bodyPr>
            <a:normAutofit/>
          </a:bodyPr>
          <a:lstStyle>
            <a:lvl1pPr marL="0" indent="0">
              <a:buNone/>
              <a:defRPr sz="900" b="0" i="0" spc="90" baseline="0">
                <a:solidFill>
                  <a:srgbClr val="75471C"/>
                </a:solidFill>
                <a:latin typeface="Avenir Next LT Pro" panose="020B0504020202020204" pitchFamily="34" charset="77"/>
              </a:defRPr>
            </a:lvl1pPr>
            <a:lvl5pPr marL="1231200" indent="0">
              <a:buNone/>
              <a:defRPr/>
            </a:lvl5pPr>
          </a:lstStyle>
          <a:p>
            <a:pPr lvl="0"/>
            <a:r>
              <a:rPr lang="en-US" dirty="0"/>
              <a:t>RESULTS</a:t>
            </a:r>
          </a:p>
        </p:txBody>
      </p:sp>
      <p:sp>
        <p:nvSpPr>
          <p:cNvPr id="2" name="Text Placeholder 16">
            <a:extLst>
              <a:ext uri="{FF2B5EF4-FFF2-40B4-BE49-F238E27FC236}">
                <a16:creationId xmlns:a16="http://schemas.microsoft.com/office/drawing/2014/main" id="{69874F0A-B602-ECFB-7B61-C78A1577F0AD}"/>
              </a:ext>
            </a:extLst>
          </p:cNvPr>
          <p:cNvSpPr>
            <a:spLocks noGrp="1"/>
          </p:cNvSpPr>
          <p:nvPr>
            <p:ph type="body" sz="quarter" idx="14" hasCustomPrompt="1"/>
          </p:nvPr>
        </p:nvSpPr>
        <p:spPr>
          <a:xfrm>
            <a:off x="2262188" y="1936065"/>
            <a:ext cx="4619627" cy="368885"/>
          </a:xfrm>
          <a:prstGeom prst="rect">
            <a:avLst/>
          </a:prstGeom>
        </p:spPr>
        <p:txBody>
          <a:bodyPr anchor="ctr">
            <a:noAutofit/>
          </a:bodyPr>
          <a:lstStyle>
            <a:lvl1pPr marL="0" indent="0" algn="ctr">
              <a:buNone/>
              <a:defRPr sz="1440" b="0" i="0">
                <a:solidFill>
                  <a:schemeClr val="tx1"/>
                </a:solidFill>
                <a:latin typeface="Avenir Next LT Pro" panose="020B0504020202020204" pitchFamily="34" charset="77"/>
              </a:defRPr>
            </a:lvl1pPr>
            <a:lvl3pPr marL="583200" indent="0" algn="ctr">
              <a:buNone/>
              <a:defRPr/>
            </a:lvl3pPr>
          </a:lstStyle>
          <a:p>
            <a:pPr lvl="0"/>
            <a:r>
              <a:rPr lang="en-US" dirty="0" err="1"/>
              <a:t>Firstname</a:t>
            </a:r>
            <a:r>
              <a:rPr lang="en-US" dirty="0"/>
              <a:t> </a:t>
            </a:r>
            <a:r>
              <a:rPr lang="en-US" dirty="0" err="1"/>
              <a:t>Lastname</a:t>
            </a:r>
            <a:r>
              <a:rPr lang="en-US" dirty="0"/>
              <a:t> | Job Title, Good Company </a:t>
            </a:r>
          </a:p>
        </p:txBody>
      </p:sp>
      <p:sp>
        <p:nvSpPr>
          <p:cNvPr id="5" name="Title 8">
            <a:extLst>
              <a:ext uri="{FF2B5EF4-FFF2-40B4-BE49-F238E27FC236}">
                <a16:creationId xmlns:a16="http://schemas.microsoft.com/office/drawing/2014/main" id="{C63D6A6D-F503-CC07-953F-375E1E771381}"/>
              </a:ext>
            </a:extLst>
          </p:cNvPr>
          <p:cNvSpPr>
            <a:spLocks noGrp="1"/>
          </p:cNvSpPr>
          <p:nvPr>
            <p:ph type="title" hasCustomPrompt="1"/>
          </p:nvPr>
        </p:nvSpPr>
        <p:spPr>
          <a:xfrm>
            <a:off x="628650" y="915576"/>
            <a:ext cx="7886700" cy="880370"/>
          </a:xfrm>
        </p:spPr>
        <p:txBody>
          <a:bodyPr anchor="ctr"/>
          <a:lstStyle>
            <a:lvl1pPr algn="ctr">
              <a:defRPr sz="2880"/>
            </a:lvl1pPr>
          </a:lstStyle>
          <a:p>
            <a:r>
              <a:rPr lang="en-GB" dirty="0"/>
              <a:t>Sample quote font 32pt to provide a robust overview</a:t>
            </a:r>
            <a:endParaRPr lang="en-DE" dirty="0"/>
          </a:p>
        </p:txBody>
      </p:sp>
      <p:sp>
        <p:nvSpPr>
          <p:cNvPr id="3" name="Date Placeholder 2">
            <a:extLst>
              <a:ext uri="{FF2B5EF4-FFF2-40B4-BE49-F238E27FC236}">
                <a16:creationId xmlns:a16="http://schemas.microsoft.com/office/drawing/2014/main" id="{C2871111-AC85-54E9-78EB-D40FDB734E0F}"/>
              </a:ext>
            </a:extLst>
          </p:cNvPr>
          <p:cNvSpPr>
            <a:spLocks noGrp="1"/>
          </p:cNvSpPr>
          <p:nvPr>
            <p:ph type="dt" sz="half" idx="35"/>
          </p:nvPr>
        </p:nvSpPr>
        <p:spPr/>
        <p:txBody>
          <a:bodyPr/>
          <a:lstStyle/>
          <a:p>
            <a:fld id="{49B14001-6042-9948-B650-4FD35DF86D21}" type="datetime1">
              <a:rPr lang="de-DE" smtClean="0"/>
              <a:t>18.04.24</a:t>
            </a:fld>
            <a:endParaRPr lang="en-DE"/>
          </a:p>
        </p:txBody>
      </p:sp>
      <p:sp>
        <p:nvSpPr>
          <p:cNvPr id="7" name="Footer Placeholder 6">
            <a:extLst>
              <a:ext uri="{FF2B5EF4-FFF2-40B4-BE49-F238E27FC236}">
                <a16:creationId xmlns:a16="http://schemas.microsoft.com/office/drawing/2014/main" id="{797575EE-32DC-837E-6010-7A456EB72335}"/>
              </a:ext>
            </a:extLst>
          </p:cNvPr>
          <p:cNvSpPr>
            <a:spLocks noGrp="1"/>
          </p:cNvSpPr>
          <p:nvPr>
            <p:ph type="ftr" sz="quarter" idx="36"/>
          </p:nvPr>
        </p:nvSpPr>
        <p:spPr/>
        <p:txBody>
          <a:bodyPr/>
          <a:lstStyle/>
          <a:p>
            <a:r>
              <a:rPr lang="en-GB"/>
              <a:t>This is the footer</a:t>
            </a:r>
            <a:endParaRPr lang="en-DE"/>
          </a:p>
        </p:txBody>
      </p:sp>
      <p:sp>
        <p:nvSpPr>
          <p:cNvPr id="8" name="Slide Number Placeholder 7">
            <a:extLst>
              <a:ext uri="{FF2B5EF4-FFF2-40B4-BE49-F238E27FC236}">
                <a16:creationId xmlns:a16="http://schemas.microsoft.com/office/drawing/2014/main" id="{05EEA16D-A1BC-D4B9-CA63-92DE26DB5011}"/>
              </a:ext>
            </a:extLst>
          </p:cNvPr>
          <p:cNvSpPr>
            <a:spLocks noGrp="1"/>
          </p:cNvSpPr>
          <p:nvPr>
            <p:ph type="sldNum" sz="quarter" idx="37"/>
          </p:nvPr>
        </p:nvSpPr>
        <p:spPr/>
        <p:txBody>
          <a:bodyPr/>
          <a:lstStyle/>
          <a:p>
            <a:fld id="{220B6647-BD7A-7942-B66E-0DFF9B72D92D}" type="slidenum">
              <a:rPr lang="en-US" smtClean="0"/>
              <a:pPr/>
              <a:t>‹#›</a:t>
            </a:fld>
            <a:endParaRPr lang="en-US"/>
          </a:p>
        </p:txBody>
      </p:sp>
      <p:sp>
        <p:nvSpPr>
          <p:cNvPr id="9" name="Freihandform 10">
            <a:extLst>
              <a:ext uri="{FF2B5EF4-FFF2-40B4-BE49-F238E27FC236}">
                <a16:creationId xmlns:a16="http://schemas.microsoft.com/office/drawing/2014/main" id="{A8E024FC-C272-74E8-5793-40FA531521BB}"/>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t>
            </a:r>
            <a:r>
              <a:rPr lang="en-GB" altLang="de-DE" sz="540" i="1" noProof="0" dirty="0">
                <a:solidFill>
                  <a:schemeClr val="tx1"/>
                </a:solidFill>
                <a:latin typeface="Avenir Next LT Pro" panose="020B0504020202020204" pitchFamily="34" charset="0"/>
                <a:ea typeface="Arial" charset="0"/>
                <a:cs typeface="Arial" charset="0"/>
              </a:rPr>
              <a:t>KNIME Course Material</a:t>
            </a:r>
            <a:r>
              <a:rPr lang="en-GB" altLang="de-DE" sz="540" noProof="0" dirty="0">
                <a:solidFill>
                  <a:schemeClr val="tx1"/>
                </a:solidFill>
                <a:latin typeface="Avenir Next LT Pro" panose="020B0504020202020204" pitchFamily="34" charset="0"/>
                <a:ea typeface="Arial" charset="0"/>
                <a:cs typeface="Arial" charset="0"/>
              </a:rPr>
              <a:t> of </a:t>
            </a:r>
            <a:r>
              <a:rPr lang="en-GB" altLang="de-DE" sz="540" noProof="0" dirty="0">
                <a:solidFill>
                  <a:schemeClr val="tx1"/>
                </a:solidFill>
                <a:latin typeface="Avenir Next LT Pro" panose="020B0504020202020204" pitchFamily="34" charset="0"/>
                <a:ea typeface="Arial" charset="0"/>
                <a:cs typeface="Arial" charset="0"/>
                <a:hlinkClick r:id="rId2"/>
              </a:rPr>
              <a:t>KNIME AG</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3"/>
              </a:rPr>
              <a:t>CC BY 4.0</a:t>
            </a:r>
            <a:endParaRPr lang="en-GB" altLang="de-DE" sz="540" noProof="0" dirty="0">
              <a:solidFill>
                <a:schemeClr val="tx1"/>
              </a:solidFill>
              <a:latin typeface="Avenir Next LT Pro" panose="020B0504020202020204" pitchFamily="34" charset="0"/>
              <a:ea typeface="Arial" charset="0"/>
              <a:cs typeface="Arial" charset="0"/>
            </a:endParaRPr>
          </a:p>
        </p:txBody>
      </p:sp>
    </p:spTree>
    <p:extLst>
      <p:ext uri="{BB962C8B-B14F-4D97-AF65-F5344CB8AC3E}">
        <p14:creationId xmlns:p14="http://schemas.microsoft.com/office/powerpoint/2010/main" val="4200072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1_Title Slide">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ctrTitle"/>
          </p:nvPr>
        </p:nvSpPr>
        <p:spPr>
          <a:xfrm>
            <a:off x="347268" y="230504"/>
            <a:ext cx="6233795" cy="391159"/>
          </a:xfrm>
          <a:prstGeom prst="rect">
            <a:avLst/>
          </a:prstGeom>
        </p:spPr>
        <p:txBody>
          <a:bodyPr wrap="square" lIns="0" tIns="0" rIns="0" bIns="0">
            <a:spAutoFit/>
          </a:bodyPr>
          <a:lstStyle>
            <a:lvl1pPr>
              <a:defRPr sz="2400" b="1" i="0">
                <a:solidFill>
                  <a:srgbClr val="1F1E1E"/>
                </a:solidFill>
                <a:latin typeface="Calibri"/>
                <a:cs typeface="Calibri"/>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sz="1600" b="0" i="0">
                <a:solidFill>
                  <a:srgbClr val="1F1E1E"/>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defRPr sz="550" b="0" i="0">
                <a:solidFill>
                  <a:srgbClr val="1F1E1E"/>
                </a:solidFill>
                <a:latin typeface="Calibri"/>
                <a:cs typeface="Calibri"/>
              </a:defRPr>
            </a:lvl1pPr>
          </a:lstStyle>
          <a:p>
            <a:pPr marL="12700">
              <a:lnSpc>
                <a:spcPct val="100000"/>
              </a:lnSpc>
              <a:spcBef>
                <a:spcPts val="70"/>
              </a:spcBef>
            </a:pPr>
            <a:r>
              <a:rPr spc="10" dirty="0"/>
              <a:t>©</a:t>
            </a:r>
            <a:r>
              <a:rPr spc="75" dirty="0"/>
              <a:t> </a:t>
            </a:r>
            <a:r>
              <a:rPr spc="10" dirty="0"/>
              <a:t>2023</a:t>
            </a:r>
            <a:r>
              <a:rPr spc="75" dirty="0"/>
              <a:t> </a:t>
            </a:r>
            <a:r>
              <a:rPr spc="10" dirty="0"/>
              <a:t>KNIME</a:t>
            </a:r>
            <a:r>
              <a:rPr spc="70" dirty="0"/>
              <a:t> </a:t>
            </a:r>
            <a:r>
              <a:rPr spc="10" dirty="0"/>
              <a:t>AG.</a:t>
            </a:r>
            <a:r>
              <a:rPr spc="50" dirty="0"/>
              <a:t> </a:t>
            </a:r>
            <a:r>
              <a:rPr spc="10" dirty="0"/>
              <a:t>All</a:t>
            </a:r>
            <a:r>
              <a:rPr spc="75" dirty="0"/>
              <a:t> </a:t>
            </a:r>
            <a:r>
              <a:rPr spc="10" dirty="0"/>
              <a:t>rights</a:t>
            </a:r>
            <a:r>
              <a:rPr spc="100" dirty="0"/>
              <a:t> </a:t>
            </a:r>
            <a:r>
              <a:rPr spc="-10" dirty="0"/>
              <a:t>reserved.</a:t>
            </a:r>
          </a:p>
        </p:txBody>
      </p:sp>
      <p:sp>
        <p:nvSpPr>
          <p:cNvPr id="5" name="Holder 5"/>
          <p:cNvSpPr>
            <a:spLocks noGrp="1"/>
          </p:cNvSpPr>
          <p:nvPr>
            <p:ph type="dt" sz="half" idx="6"/>
          </p:nvPr>
        </p:nvSpPr>
        <p:spPr/>
        <p:txBody>
          <a:bodyPr lIns="0" tIns="0" rIns="0" bIns="0"/>
          <a:lstStyle>
            <a:lvl1pPr>
              <a:defRPr sz="1800" b="1" i="0">
                <a:solidFill>
                  <a:srgbClr val="1F1E1E"/>
                </a:solidFill>
                <a:latin typeface="Calibri"/>
                <a:cs typeface="Calibri"/>
              </a:defRPr>
            </a:lvl1pPr>
          </a:lstStyle>
          <a:p>
            <a:pPr marL="12700">
              <a:lnSpc>
                <a:spcPct val="100000"/>
              </a:lnSpc>
              <a:spcBef>
                <a:spcPts val="35"/>
              </a:spcBef>
            </a:pPr>
            <a:r>
              <a:rPr lang="en-US" spc="105"/>
              <a:t>tinyurl.com/Learn-AI-Berlin</a:t>
            </a:r>
            <a:endParaRPr spc="114" dirty="0"/>
          </a:p>
        </p:txBody>
      </p:sp>
      <p:sp>
        <p:nvSpPr>
          <p:cNvPr id="6" name="Holder 6"/>
          <p:cNvSpPr>
            <a:spLocks noGrp="1"/>
          </p:cNvSpPr>
          <p:nvPr>
            <p:ph type="sldNum" sz="quarter" idx="7"/>
          </p:nvPr>
        </p:nvSpPr>
        <p:spPr/>
        <p:txBody>
          <a:bodyPr lIns="0" tIns="0" rIns="0" bIns="0"/>
          <a:lstStyle>
            <a:lvl1pPr>
              <a:defRPr sz="800" b="0" i="0">
                <a:solidFill>
                  <a:srgbClr val="1F1E1E"/>
                </a:solidFill>
                <a:latin typeface="Calibri"/>
                <a:cs typeface="Calibri"/>
              </a:defRPr>
            </a:lvl1pPr>
          </a:lstStyle>
          <a:p>
            <a:pPr marL="38100">
              <a:lnSpc>
                <a:spcPct val="100000"/>
              </a:lnSpc>
              <a:spcBef>
                <a:spcPts val="75"/>
              </a:spcBef>
            </a:pPr>
            <a:fld id="{81D60167-4931-47E6-BA6A-407CBD079E47}" type="slidenum">
              <a:rPr spc="35" dirty="0"/>
              <a:t>‹#›</a:t>
            </a:fld>
            <a:endParaRPr spc="35" dirty="0"/>
          </a:p>
        </p:txBody>
      </p:sp>
    </p:spTree>
    <p:extLst>
      <p:ext uri="{BB962C8B-B14F-4D97-AF65-F5344CB8AC3E}">
        <p14:creationId xmlns:p14="http://schemas.microsoft.com/office/powerpoint/2010/main" val="1057986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84942" y="2246644"/>
            <a:ext cx="4975058" cy="648000"/>
          </a:xfrm>
        </p:spPr>
        <p:txBody>
          <a:bodyPr tIns="0" rIns="0" anchor="ctr" anchorCtr="0">
            <a:normAutofit/>
          </a:bodyPr>
          <a:lstStyle>
            <a:lvl1pPr algn="l">
              <a:defRPr sz="2400">
                <a:solidFill>
                  <a:schemeClr val="tx1"/>
                </a:solidFill>
              </a:defRPr>
            </a:lvl1pPr>
          </a:lstStyle>
          <a:p>
            <a:r>
              <a:rPr lang="en-GB" dirty="0"/>
              <a:t>Divider headline</a:t>
            </a:r>
            <a:endParaRPr lang="en-US" dirty="0"/>
          </a:p>
        </p:txBody>
      </p:sp>
      <p:cxnSp>
        <p:nvCxnSpPr>
          <p:cNvPr id="5" name="Straight Connector 4">
            <a:extLst>
              <a:ext uri="{FF2B5EF4-FFF2-40B4-BE49-F238E27FC236}">
                <a16:creationId xmlns:a16="http://schemas.microsoft.com/office/drawing/2014/main" id="{89FAE86F-4B93-F91D-3A44-7C5E2C68EE23}"/>
              </a:ext>
            </a:extLst>
          </p:cNvPr>
          <p:cNvCxnSpPr/>
          <p:nvPr userDrawn="1"/>
        </p:nvCxnSpPr>
        <p:spPr>
          <a:xfrm>
            <a:off x="556087" y="1968703"/>
            <a:ext cx="0" cy="1261631"/>
          </a:xfrm>
          <a:prstGeom prst="line">
            <a:avLst/>
          </a:prstGeom>
          <a:ln w="6350">
            <a:solidFill>
              <a:srgbClr val="201E1E"/>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65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16" name="Slide Number Placeholder 15">
            <a:extLst>
              <a:ext uri="{FF2B5EF4-FFF2-40B4-BE49-F238E27FC236}">
                <a16:creationId xmlns:a16="http://schemas.microsoft.com/office/drawing/2014/main" id="{4AE3E3AD-1296-8D48-AFA8-764EA91DEF29}"/>
              </a:ext>
            </a:extLst>
          </p:cNvPr>
          <p:cNvSpPr>
            <a:spLocks noGrp="1"/>
          </p:cNvSpPr>
          <p:nvPr>
            <p:ph type="sldNum" sz="quarter" idx="12"/>
          </p:nvPr>
        </p:nvSpPr>
        <p:spPr>
          <a:xfrm>
            <a:off x="1864894" y="4897353"/>
            <a:ext cx="576000" cy="241773"/>
          </a:xfrm>
        </p:spPr>
        <p:txBody>
          <a:bodyPr/>
          <a:lstStyle/>
          <a:p>
            <a:fld id="{220B6647-BD7A-7942-B66E-0DFF9B72D92D}" type="slidenum">
              <a:rPr lang="en-US" smtClean="0"/>
              <a:pPr/>
              <a:t>‹#›</a:t>
            </a:fld>
            <a:endParaRPr lang="en-US"/>
          </a:p>
        </p:txBody>
      </p:sp>
      <p:sp>
        <p:nvSpPr>
          <p:cNvPr id="3" name="Freihandform 10">
            <a:extLst>
              <a:ext uri="{FF2B5EF4-FFF2-40B4-BE49-F238E27FC236}">
                <a16:creationId xmlns:a16="http://schemas.microsoft.com/office/drawing/2014/main" id="{0F3257C4-869B-C2A0-F84A-899F089A68D6}"/>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 presentation of Lama </a:t>
            </a:r>
            <a:r>
              <a:rPr lang="en-GB" altLang="de-DE" sz="540" noProof="0" dirty="0" err="1">
                <a:solidFill>
                  <a:schemeClr val="tx1"/>
                </a:solidFill>
                <a:latin typeface="Avenir Next LT Pro" panose="020B0504020202020204" pitchFamily="34" charset="0"/>
                <a:ea typeface="Arial" charset="0"/>
                <a:cs typeface="Arial" charset="0"/>
              </a:rPr>
              <a:t>Basalelah</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2"/>
              </a:rPr>
              <a:t>CC BY 4.0</a:t>
            </a:r>
            <a:r>
              <a:rPr lang="en-GB" altLang="de-DE" sz="540" noProof="0" dirty="0">
                <a:solidFill>
                  <a:schemeClr val="tx1"/>
                </a:solidFill>
                <a:latin typeface="Avenir Next LT Pro" panose="020B0504020202020204" pitchFamily="34" charset="0"/>
                <a:ea typeface="Arial" charset="0"/>
                <a:cs typeface="Arial" charset="0"/>
              </a:rPr>
              <a:t>.</a:t>
            </a:r>
          </a:p>
        </p:txBody>
      </p:sp>
      <p:sp>
        <p:nvSpPr>
          <p:cNvPr id="9" name="TextBox 8">
            <a:extLst>
              <a:ext uri="{FF2B5EF4-FFF2-40B4-BE49-F238E27FC236}">
                <a16:creationId xmlns:a16="http://schemas.microsoft.com/office/drawing/2014/main" id="{AB5EF2CF-6C6A-14BF-75D3-634CC96E394A}"/>
              </a:ext>
            </a:extLst>
          </p:cNvPr>
          <p:cNvSpPr txBox="1"/>
          <p:nvPr userDrawn="1"/>
        </p:nvSpPr>
        <p:spPr>
          <a:xfrm>
            <a:off x="322264" y="224512"/>
            <a:ext cx="4739957" cy="442035"/>
          </a:xfrm>
          <a:prstGeom prst="rect">
            <a:avLst/>
          </a:prstGeom>
          <a:noFill/>
          <a:ln w="15875">
            <a:noFill/>
          </a:ln>
        </p:spPr>
        <p:txBody>
          <a:bodyPr wrap="square" lIns="36000" tIns="36000" rIns="36000" bIns="36000" rtlCol="0" anchor="b" anchorCtr="0">
            <a:spAutoFit/>
          </a:bodyPr>
          <a:lstStyle/>
          <a:p>
            <a:pPr algn="l"/>
            <a:r>
              <a:rPr lang="en-DE" sz="2400" dirty="0">
                <a:latin typeface="+mj-lt"/>
              </a:rPr>
              <a:t>Agenda</a:t>
            </a:r>
          </a:p>
        </p:txBody>
      </p:sp>
      <p:sp>
        <p:nvSpPr>
          <p:cNvPr id="11" name="Date Placeholder 10">
            <a:extLst>
              <a:ext uri="{FF2B5EF4-FFF2-40B4-BE49-F238E27FC236}">
                <a16:creationId xmlns:a16="http://schemas.microsoft.com/office/drawing/2014/main" id="{8395D398-6C1B-7AD3-F6A0-612D90F7B8D6}"/>
              </a:ext>
            </a:extLst>
          </p:cNvPr>
          <p:cNvSpPr>
            <a:spLocks noGrp="1"/>
          </p:cNvSpPr>
          <p:nvPr>
            <p:ph type="dt" sz="half" idx="13"/>
          </p:nvPr>
        </p:nvSpPr>
        <p:spPr/>
        <p:txBody>
          <a:bodyPr/>
          <a:lstStyle/>
          <a:p>
            <a:fld id="{BE94A972-1786-C645-998A-E227C298B3AA}" type="datetime1">
              <a:rPr lang="de-DE" smtClean="0"/>
              <a:t>18.04.24</a:t>
            </a:fld>
            <a:endParaRPr lang="en-DE" dirty="0"/>
          </a:p>
        </p:txBody>
      </p:sp>
      <p:sp>
        <p:nvSpPr>
          <p:cNvPr id="12" name="Footer Placeholder 11">
            <a:extLst>
              <a:ext uri="{FF2B5EF4-FFF2-40B4-BE49-F238E27FC236}">
                <a16:creationId xmlns:a16="http://schemas.microsoft.com/office/drawing/2014/main" id="{86C098C8-4399-2A4F-6ADA-686FB773E484}"/>
              </a:ext>
            </a:extLst>
          </p:cNvPr>
          <p:cNvSpPr>
            <a:spLocks noGrp="1"/>
          </p:cNvSpPr>
          <p:nvPr>
            <p:ph type="ftr" sz="quarter" idx="14"/>
          </p:nvPr>
        </p:nvSpPr>
        <p:spPr/>
        <p:txBody>
          <a:bodyPr/>
          <a:lstStyle/>
          <a:p>
            <a:r>
              <a:rPr lang="en-GB"/>
              <a:t>This is the footer</a:t>
            </a:r>
            <a:endParaRPr lang="en-DE" dirty="0"/>
          </a:p>
        </p:txBody>
      </p:sp>
    </p:spTree>
    <p:extLst>
      <p:ext uri="{BB962C8B-B14F-4D97-AF65-F5344CB8AC3E}">
        <p14:creationId xmlns:p14="http://schemas.microsoft.com/office/powerpoint/2010/main" val="1831545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2400"/>
            </a:lvl1pPr>
          </a:lstStyle>
          <a:p>
            <a:r>
              <a:rPr lang="en-US" dirty="0"/>
              <a:t>Click to edit title</a:t>
            </a:r>
          </a:p>
        </p:txBody>
      </p:sp>
      <p:sp>
        <p:nvSpPr>
          <p:cNvPr id="3" name="Content Placeholder 2"/>
          <p:cNvSpPr>
            <a:spLocks noGrp="1"/>
          </p:cNvSpPr>
          <p:nvPr>
            <p:ph idx="1" hasCustomPrompt="1"/>
          </p:nvPr>
        </p:nvSpPr>
        <p:spPr>
          <a:xfrm>
            <a:off x="360000" y="907200"/>
            <a:ext cx="84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a:xfrm>
            <a:off x="1864894" y="4901727"/>
            <a:ext cx="576000" cy="236856"/>
          </a:xfrm>
        </p:spPr>
        <p:txBody>
          <a:bodyPr/>
          <a:lstStyle/>
          <a:p>
            <a:fld id="{220B6647-BD7A-7942-B66E-0DFF9B72D92D}" type="slidenum">
              <a:rPr lang="en-US" smtClean="0"/>
              <a:pPr/>
              <a:t>‹#›</a:t>
            </a:fld>
            <a:endParaRPr lang="en-US"/>
          </a:p>
        </p:txBody>
      </p:sp>
      <p:sp>
        <p:nvSpPr>
          <p:cNvPr id="5" name="Date Placeholder 4">
            <a:extLst>
              <a:ext uri="{FF2B5EF4-FFF2-40B4-BE49-F238E27FC236}">
                <a16:creationId xmlns:a16="http://schemas.microsoft.com/office/drawing/2014/main" id="{A6BBE835-68B4-1957-ECEC-82A89178A1FF}"/>
              </a:ext>
            </a:extLst>
          </p:cNvPr>
          <p:cNvSpPr>
            <a:spLocks noGrp="1"/>
          </p:cNvSpPr>
          <p:nvPr>
            <p:ph type="dt" sz="half" idx="13"/>
          </p:nvPr>
        </p:nvSpPr>
        <p:spPr/>
        <p:txBody>
          <a:bodyPr/>
          <a:lstStyle/>
          <a:p>
            <a:fld id="{6D9EE7F8-CB8D-864A-8166-632D4EE401A6}" type="datetime1">
              <a:rPr lang="de-DE" smtClean="0"/>
              <a:t>18.04.24</a:t>
            </a:fld>
            <a:endParaRPr lang="en-DE"/>
          </a:p>
        </p:txBody>
      </p:sp>
      <p:sp>
        <p:nvSpPr>
          <p:cNvPr id="7" name="Footer Placeholder 6">
            <a:extLst>
              <a:ext uri="{FF2B5EF4-FFF2-40B4-BE49-F238E27FC236}">
                <a16:creationId xmlns:a16="http://schemas.microsoft.com/office/drawing/2014/main" id="{4B5E6110-4A0A-C3E8-3718-46CBDA826539}"/>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3622991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1166400"/>
            <a:ext cx="8427600" cy="340200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7" name="Text Placeholder 6">
            <a:extLst>
              <a:ext uri="{FF2B5EF4-FFF2-40B4-BE49-F238E27FC236}">
                <a16:creationId xmlns:a16="http://schemas.microsoft.com/office/drawing/2014/main" id="{46DB905E-E99C-3641-BF4C-1FCE98B4950F}"/>
              </a:ext>
            </a:extLst>
          </p:cNvPr>
          <p:cNvSpPr>
            <a:spLocks noGrp="1"/>
          </p:cNvSpPr>
          <p:nvPr>
            <p:ph type="body" sz="quarter" idx="13" hasCustomPrompt="1"/>
          </p:nvPr>
        </p:nvSpPr>
        <p:spPr>
          <a:xfrm>
            <a:off x="360363" y="680401"/>
            <a:ext cx="8427600" cy="285118"/>
          </a:xfrm>
        </p:spPr>
        <p:txBody>
          <a:bodyPr anchor="ctr" anchorCtr="0">
            <a:noAutofit/>
          </a:bodyPr>
          <a:lstStyle>
            <a:lvl1pPr marL="0" indent="0">
              <a:buNone/>
              <a:defRPr sz="1600" b="1" i="0">
                <a:latin typeface="+mj-lt"/>
              </a:defRPr>
            </a:lvl1pPr>
            <a:lvl2pPr marL="259200" indent="0">
              <a:buNone/>
              <a:defRPr/>
            </a:lvl2pPr>
            <a:lvl3pPr marL="583200" indent="0">
              <a:buNone/>
              <a:defRPr/>
            </a:lvl3pPr>
            <a:lvl4pPr marL="907200" indent="0">
              <a:buNone/>
              <a:defRPr/>
            </a:lvl4pPr>
            <a:lvl5pPr marL="1231200" indent="0">
              <a:buNone/>
              <a:defRPr/>
            </a:lvl5pPr>
          </a:lstStyle>
          <a:p>
            <a:pPr lvl="0"/>
            <a:r>
              <a:rPr lang="en-US" dirty="0"/>
              <a:t>Click to edit subtitle</a:t>
            </a:r>
          </a:p>
        </p:txBody>
      </p:sp>
      <p:sp>
        <p:nvSpPr>
          <p:cNvPr id="5" name="Title 4">
            <a:extLst>
              <a:ext uri="{FF2B5EF4-FFF2-40B4-BE49-F238E27FC236}">
                <a16:creationId xmlns:a16="http://schemas.microsoft.com/office/drawing/2014/main" id="{E9F50E69-DAF1-0E58-6025-2F6E6A1BD104}"/>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2BA66AE3-999F-0AC0-B48A-D4169C4F7F2E}"/>
              </a:ext>
            </a:extLst>
          </p:cNvPr>
          <p:cNvSpPr>
            <a:spLocks noGrp="1"/>
          </p:cNvSpPr>
          <p:nvPr>
            <p:ph type="dt" sz="half" idx="14"/>
          </p:nvPr>
        </p:nvSpPr>
        <p:spPr/>
        <p:txBody>
          <a:bodyPr/>
          <a:lstStyle/>
          <a:p>
            <a:fld id="{D62332C7-386D-1447-8FC1-3CBA8D9FB842}" type="datetime1">
              <a:rPr lang="de-DE" smtClean="0"/>
              <a:t>18.04.24</a:t>
            </a:fld>
            <a:endParaRPr lang="en-DE"/>
          </a:p>
        </p:txBody>
      </p:sp>
      <p:sp>
        <p:nvSpPr>
          <p:cNvPr id="8" name="Footer Placeholder 7">
            <a:extLst>
              <a:ext uri="{FF2B5EF4-FFF2-40B4-BE49-F238E27FC236}">
                <a16:creationId xmlns:a16="http://schemas.microsoft.com/office/drawing/2014/main" id="{807A24F2-2050-AA6A-CCD1-4F6B9CA0E6A9}"/>
              </a:ext>
            </a:extLst>
          </p:cNvPr>
          <p:cNvSpPr>
            <a:spLocks noGrp="1"/>
          </p:cNvSpPr>
          <p:nvPr>
            <p:ph type="ftr" sz="quarter" idx="15"/>
          </p:nvPr>
        </p:nvSpPr>
        <p:spPr/>
        <p:txBody>
          <a:bodyPr/>
          <a:lstStyle/>
          <a:p>
            <a:r>
              <a:rPr lang="en-GB"/>
              <a:t>This is the footer</a:t>
            </a:r>
            <a:endParaRPr lang="en-DE"/>
          </a:p>
        </p:txBody>
      </p:sp>
    </p:spTree>
    <p:extLst>
      <p:ext uri="{BB962C8B-B14F-4D97-AF65-F5344CB8AC3E}">
        <p14:creationId xmlns:p14="http://schemas.microsoft.com/office/powerpoint/2010/main" val="331676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0000" y="907200"/>
            <a:ext cx="5727600" cy="3664440"/>
          </a:xfrm>
        </p:spPr>
        <p:txBody>
          <a:bodyPr>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5" name="Title 4">
            <a:extLst>
              <a:ext uri="{FF2B5EF4-FFF2-40B4-BE49-F238E27FC236}">
                <a16:creationId xmlns:a16="http://schemas.microsoft.com/office/drawing/2014/main" id="{FF6BB43A-8A53-F372-989B-B8AAB0A584E2}"/>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93A79589-DFBF-550D-AEF3-7D621846BDA4}"/>
              </a:ext>
            </a:extLst>
          </p:cNvPr>
          <p:cNvSpPr>
            <a:spLocks noGrp="1"/>
          </p:cNvSpPr>
          <p:nvPr>
            <p:ph type="dt" sz="half" idx="13"/>
          </p:nvPr>
        </p:nvSpPr>
        <p:spPr/>
        <p:txBody>
          <a:bodyPr/>
          <a:lstStyle/>
          <a:p>
            <a:fld id="{9F2FCDD3-D8F1-0A41-80EA-36A468AE2E62}" type="datetime1">
              <a:rPr lang="de-DE" smtClean="0"/>
              <a:t>18.04.24</a:t>
            </a:fld>
            <a:endParaRPr lang="en-DE"/>
          </a:p>
        </p:txBody>
      </p:sp>
      <p:sp>
        <p:nvSpPr>
          <p:cNvPr id="7" name="Footer Placeholder 6">
            <a:extLst>
              <a:ext uri="{FF2B5EF4-FFF2-40B4-BE49-F238E27FC236}">
                <a16:creationId xmlns:a16="http://schemas.microsoft.com/office/drawing/2014/main" id="{E07A711B-4293-77EE-A4BE-AE56E43C2199}"/>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307091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679998" y="907200"/>
            <a:ext cx="4104000" cy="3664440"/>
          </a:xfrm>
          <a:noFill/>
          <a:ln w="15875">
            <a:noFill/>
            <a:miter lim="800000"/>
          </a:ln>
        </p:spPr>
        <p:txBody>
          <a:bodyPr lIns="108000" tIns="108000" rIns="108000" bIns="108000">
            <a:noAutofit/>
          </a:bodyPr>
          <a:lstStyle>
            <a:lvl1pPr>
              <a:defRPr sz="1600"/>
            </a:lvl1pPr>
            <a:lvl2pPr>
              <a:defRPr sz="1400"/>
            </a:lvl2pPr>
            <a:lvl3pPr>
              <a:defRPr sz="1200"/>
            </a:lvl3pPr>
            <a:lvl4pPr>
              <a:defRPr sz="1200"/>
            </a:lvl4pPr>
            <a:lvl5pPr>
              <a:defRPr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220B6647-BD7A-7942-B66E-0DFF9B72D92D}" type="slidenum">
              <a:rPr lang="en-US" smtClean="0"/>
              <a:t>‹#›</a:t>
            </a:fld>
            <a:endParaRPr lang="en-US"/>
          </a:p>
        </p:txBody>
      </p:sp>
      <p:sp>
        <p:nvSpPr>
          <p:cNvPr id="9" name="Text Placeholder 5">
            <a:extLst>
              <a:ext uri="{FF2B5EF4-FFF2-40B4-BE49-F238E27FC236}">
                <a16:creationId xmlns:a16="http://schemas.microsoft.com/office/drawing/2014/main" id="{9603632F-4CD5-4F12-B58B-285C1B2C72A1}"/>
              </a:ext>
            </a:extLst>
          </p:cNvPr>
          <p:cNvSpPr>
            <a:spLocks noGrp="1"/>
          </p:cNvSpPr>
          <p:nvPr>
            <p:ph type="body" sz="quarter" idx="13" hasCustomPrompt="1"/>
          </p:nvPr>
        </p:nvSpPr>
        <p:spPr>
          <a:xfrm>
            <a:off x="362442" y="902905"/>
            <a:ext cx="4103998" cy="3668736"/>
          </a:xfrm>
          <a:noFill/>
          <a:ln w="15875">
            <a:noFill/>
            <a:miter lim="800000"/>
          </a:ln>
        </p:spPr>
        <p:txBody>
          <a:bodyPr vert="horz" lIns="108000" tIns="108000" rIns="108000" bIns="108000" rtlCol="0">
            <a:noAutofit/>
          </a:bodyPr>
          <a:lstStyle>
            <a:lvl1pPr>
              <a:defRPr lang="en-US" sz="1600" smtClean="0"/>
            </a:lvl1pPr>
            <a:lvl2pPr>
              <a:defRPr lang="en-US" sz="1400" smtClean="0"/>
            </a:lvl2pPr>
            <a:lvl3pPr>
              <a:defRPr lang="en-US" sz="1200" smtClean="0"/>
            </a:lvl3pPr>
            <a:lvl4pPr>
              <a:defRPr lang="en-US" sz="1200" smtClean="0"/>
            </a:lvl4pPr>
            <a:lvl5pPr>
              <a:defRPr lang="en-DE" sz="12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DE" dirty="0"/>
          </a:p>
        </p:txBody>
      </p:sp>
      <p:sp>
        <p:nvSpPr>
          <p:cNvPr id="5" name="Title 4">
            <a:extLst>
              <a:ext uri="{FF2B5EF4-FFF2-40B4-BE49-F238E27FC236}">
                <a16:creationId xmlns:a16="http://schemas.microsoft.com/office/drawing/2014/main" id="{AA911F0B-4171-E6F2-16F9-0102EB503DE9}"/>
              </a:ext>
            </a:extLst>
          </p:cNvPr>
          <p:cNvSpPr>
            <a:spLocks noGrp="1"/>
          </p:cNvSpPr>
          <p:nvPr>
            <p:ph type="title" hasCustomPrompt="1"/>
          </p:nvPr>
        </p:nvSpPr>
        <p:spPr/>
        <p:txBody>
          <a:bodyPr/>
          <a:lstStyle/>
          <a:p>
            <a:r>
              <a:rPr lang="en-US" dirty="0"/>
              <a:t>Click to edit title</a:t>
            </a:r>
            <a:endParaRPr lang="en-DE" dirty="0"/>
          </a:p>
        </p:txBody>
      </p:sp>
      <p:sp>
        <p:nvSpPr>
          <p:cNvPr id="2" name="Date Placeholder 1">
            <a:extLst>
              <a:ext uri="{FF2B5EF4-FFF2-40B4-BE49-F238E27FC236}">
                <a16:creationId xmlns:a16="http://schemas.microsoft.com/office/drawing/2014/main" id="{A00FF65C-21E1-A957-1A9F-664E9F845336}"/>
              </a:ext>
            </a:extLst>
          </p:cNvPr>
          <p:cNvSpPr>
            <a:spLocks noGrp="1"/>
          </p:cNvSpPr>
          <p:nvPr>
            <p:ph type="dt" sz="half" idx="14"/>
          </p:nvPr>
        </p:nvSpPr>
        <p:spPr/>
        <p:txBody>
          <a:bodyPr/>
          <a:lstStyle/>
          <a:p>
            <a:fld id="{83AAECEF-DCD3-9C40-BBEB-712A34DD1F96}" type="datetime1">
              <a:rPr lang="de-DE" smtClean="0"/>
              <a:t>18.04.24</a:t>
            </a:fld>
            <a:endParaRPr lang="en-DE"/>
          </a:p>
        </p:txBody>
      </p:sp>
      <p:sp>
        <p:nvSpPr>
          <p:cNvPr id="6" name="Footer Placeholder 5">
            <a:extLst>
              <a:ext uri="{FF2B5EF4-FFF2-40B4-BE49-F238E27FC236}">
                <a16:creationId xmlns:a16="http://schemas.microsoft.com/office/drawing/2014/main" id="{FAEBFDBB-AADF-653B-F1DF-9CFF3421EE1B}"/>
              </a:ext>
            </a:extLst>
          </p:cNvPr>
          <p:cNvSpPr>
            <a:spLocks noGrp="1"/>
          </p:cNvSpPr>
          <p:nvPr>
            <p:ph type="ftr" sz="quarter" idx="15"/>
          </p:nvPr>
        </p:nvSpPr>
        <p:spPr/>
        <p:txBody>
          <a:bodyPr/>
          <a:lstStyle/>
          <a:p>
            <a:r>
              <a:rPr lang="en-GB"/>
              <a:t>This is the footer</a:t>
            </a:r>
            <a:endParaRPr lang="en-DE"/>
          </a:p>
        </p:txBody>
      </p:sp>
    </p:spTree>
    <p:extLst>
      <p:ext uri="{BB962C8B-B14F-4D97-AF65-F5344CB8AC3E}">
        <p14:creationId xmlns:p14="http://schemas.microsoft.com/office/powerpoint/2010/main" val="2501304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2700E8-084B-5C4A-9D21-FB806A7FBF80}"/>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3" name="Title 2">
            <a:extLst>
              <a:ext uri="{FF2B5EF4-FFF2-40B4-BE49-F238E27FC236}">
                <a16:creationId xmlns:a16="http://schemas.microsoft.com/office/drawing/2014/main" id="{38F7D926-E37B-FADF-0A5A-1CDA9E0562CE}"/>
              </a:ext>
            </a:extLst>
          </p:cNvPr>
          <p:cNvSpPr>
            <a:spLocks noGrp="1"/>
          </p:cNvSpPr>
          <p:nvPr>
            <p:ph type="title" hasCustomPrompt="1"/>
          </p:nvPr>
        </p:nvSpPr>
        <p:spPr/>
        <p:txBody>
          <a:bodyPr/>
          <a:lstStyle/>
          <a:p>
            <a:r>
              <a:rPr lang="en-US" dirty="0"/>
              <a:t>Click to edit title</a:t>
            </a:r>
            <a:endParaRPr lang="en-DE" dirty="0"/>
          </a:p>
        </p:txBody>
      </p:sp>
      <p:sp>
        <p:nvSpPr>
          <p:cNvPr id="4" name="Date Placeholder 3">
            <a:extLst>
              <a:ext uri="{FF2B5EF4-FFF2-40B4-BE49-F238E27FC236}">
                <a16:creationId xmlns:a16="http://schemas.microsoft.com/office/drawing/2014/main" id="{BFE3BC75-E348-3E6E-FE5C-85B125AAE7C2}"/>
              </a:ext>
            </a:extLst>
          </p:cNvPr>
          <p:cNvSpPr>
            <a:spLocks noGrp="1"/>
          </p:cNvSpPr>
          <p:nvPr>
            <p:ph type="dt" sz="half" idx="13"/>
          </p:nvPr>
        </p:nvSpPr>
        <p:spPr/>
        <p:txBody>
          <a:bodyPr/>
          <a:lstStyle/>
          <a:p>
            <a:fld id="{1BF20CF2-686C-2648-96E4-28A48950B34D}" type="datetime1">
              <a:rPr lang="de-DE" smtClean="0"/>
              <a:t>18.04.24</a:t>
            </a:fld>
            <a:endParaRPr lang="en-DE"/>
          </a:p>
        </p:txBody>
      </p:sp>
      <p:sp>
        <p:nvSpPr>
          <p:cNvPr id="5" name="Footer Placeholder 4">
            <a:extLst>
              <a:ext uri="{FF2B5EF4-FFF2-40B4-BE49-F238E27FC236}">
                <a16:creationId xmlns:a16="http://schemas.microsoft.com/office/drawing/2014/main" id="{AC78A690-BDAD-D304-AD7A-62E9EEA3543F}"/>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3909367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3B35208-EA6F-8B4A-A07B-820525C98C32}"/>
              </a:ext>
            </a:extLst>
          </p:cNvPr>
          <p:cNvSpPr>
            <a:spLocks noGrp="1"/>
          </p:cNvSpPr>
          <p:nvPr>
            <p:ph type="sldNum" sz="quarter" idx="12"/>
          </p:nvPr>
        </p:nvSpPr>
        <p:spPr/>
        <p:txBody>
          <a:bodyPr/>
          <a:lstStyle/>
          <a:p>
            <a:fld id="{220B6647-BD7A-7942-B66E-0DFF9B72D92D}" type="slidenum">
              <a:rPr lang="en-US" smtClean="0"/>
              <a:pPr/>
              <a:t>‹#›</a:t>
            </a:fld>
            <a:endParaRPr lang="en-US"/>
          </a:p>
        </p:txBody>
      </p:sp>
      <p:sp>
        <p:nvSpPr>
          <p:cNvPr id="2" name="Date Placeholder 1">
            <a:extLst>
              <a:ext uri="{FF2B5EF4-FFF2-40B4-BE49-F238E27FC236}">
                <a16:creationId xmlns:a16="http://schemas.microsoft.com/office/drawing/2014/main" id="{D481B99C-A5F7-C92F-252E-BBDC38E068A4}"/>
              </a:ext>
            </a:extLst>
          </p:cNvPr>
          <p:cNvSpPr>
            <a:spLocks noGrp="1"/>
          </p:cNvSpPr>
          <p:nvPr>
            <p:ph type="dt" sz="half" idx="13"/>
          </p:nvPr>
        </p:nvSpPr>
        <p:spPr/>
        <p:txBody>
          <a:bodyPr/>
          <a:lstStyle/>
          <a:p>
            <a:fld id="{D13E1BDA-B430-A949-ACB6-B37BBD05FACA}" type="datetime1">
              <a:rPr lang="de-DE" smtClean="0"/>
              <a:t>18.04.24</a:t>
            </a:fld>
            <a:endParaRPr lang="en-DE"/>
          </a:p>
        </p:txBody>
      </p:sp>
      <p:sp>
        <p:nvSpPr>
          <p:cNvPr id="3" name="Footer Placeholder 2">
            <a:extLst>
              <a:ext uri="{FF2B5EF4-FFF2-40B4-BE49-F238E27FC236}">
                <a16:creationId xmlns:a16="http://schemas.microsoft.com/office/drawing/2014/main" id="{4CE07C7F-C7C7-F1FE-531C-32F692D630D4}"/>
              </a:ext>
            </a:extLst>
          </p:cNvPr>
          <p:cNvSpPr>
            <a:spLocks noGrp="1"/>
          </p:cNvSpPr>
          <p:nvPr>
            <p:ph type="ftr" sz="quarter" idx="14"/>
          </p:nvPr>
        </p:nvSpPr>
        <p:spPr/>
        <p:txBody>
          <a:bodyPr/>
          <a:lstStyle/>
          <a:p>
            <a:r>
              <a:rPr lang="en-GB"/>
              <a:t>This is the footer</a:t>
            </a:r>
            <a:endParaRPr lang="en-DE"/>
          </a:p>
        </p:txBody>
      </p:sp>
    </p:spTree>
    <p:extLst>
      <p:ext uri="{BB962C8B-B14F-4D97-AF65-F5344CB8AC3E}">
        <p14:creationId xmlns:p14="http://schemas.microsoft.com/office/powerpoint/2010/main" val="337234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creativecommons.org/licenses/by/4.0"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Freihandform 10">
            <a:extLst>
              <a:ext uri="{FF2B5EF4-FFF2-40B4-BE49-F238E27FC236}">
                <a16:creationId xmlns:a16="http://schemas.microsoft.com/office/drawing/2014/main" id="{8BC812D6-AB02-7F49-A0C9-C4590F5FFC63}"/>
              </a:ext>
            </a:extLst>
          </p:cNvPr>
          <p:cNvSpPr/>
          <p:nvPr userDrawn="1"/>
        </p:nvSpPr>
        <p:spPr>
          <a:xfrm>
            <a:off x="0" y="4885920"/>
            <a:ext cx="1786689" cy="259200"/>
          </a:xfrm>
          <a:custGeom>
            <a:avLst/>
            <a:gdLst>
              <a:gd name="connsiteX0" fmla="*/ 0 w 7776000"/>
              <a:gd name="connsiteY0" fmla="*/ 0 h 288000"/>
              <a:gd name="connsiteX1" fmla="*/ 7610839 w 7776000"/>
              <a:gd name="connsiteY1" fmla="*/ 0 h 288000"/>
              <a:gd name="connsiteX2" fmla="*/ 7776000 w 7776000"/>
              <a:gd name="connsiteY2" fmla="*/ 287664 h 288000"/>
              <a:gd name="connsiteX3" fmla="*/ 7776000 w 7776000"/>
              <a:gd name="connsiteY3" fmla="*/ 288000 h 288000"/>
              <a:gd name="connsiteX4" fmla="*/ 0 w 7776000"/>
              <a:gd name="connsiteY4" fmla="*/ 288000 h 28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6000" h="288000">
                <a:moveTo>
                  <a:pt x="0" y="0"/>
                </a:moveTo>
                <a:lnTo>
                  <a:pt x="7610839" y="0"/>
                </a:lnTo>
                <a:lnTo>
                  <a:pt x="7776000" y="287664"/>
                </a:lnTo>
                <a:lnTo>
                  <a:pt x="7776000" y="288000"/>
                </a:lnTo>
                <a:lnTo>
                  <a:pt x="0" y="288000"/>
                </a:lnTo>
                <a:close/>
              </a:path>
            </a:pathLst>
          </a:custGeom>
          <a:noFill/>
          <a:ln w="31750">
            <a:noFill/>
            <a:miter lim="800000"/>
          </a:ln>
        </p:spPr>
        <p:style>
          <a:lnRef idx="2">
            <a:schemeClr val="accent1">
              <a:shade val="50000"/>
            </a:schemeClr>
          </a:lnRef>
          <a:fillRef idx="1">
            <a:schemeClr val="accent1"/>
          </a:fillRef>
          <a:effectRef idx="0">
            <a:schemeClr val="accent1"/>
          </a:effectRef>
          <a:fontRef idx="minor">
            <a:schemeClr val="lt1"/>
          </a:fontRef>
        </p:style>
        <p:txBody>
          <a:bodyPr lIns="324000" tIns="0" rIns="0" bIns="0" rtlCol="0" anchor="ctr"/>
          <a:lstStyle/>
          <a:p>
            <a:pPr marL="0" marR="0" lvl="0" indent="0" algn="l" defTabSz="822960" rtl="0" eaLnBrk="1" fontAlgn="auto" latinLnBrk="0" hangingPunct="1">
              <a:lnSpc>
                <a:spcPct val="100000"/>
              </a:lnSpc>
              <a:spcBef>
                <a:spcPts val="0"/>
              </a:spcBef>
              <a:spcAft>
                <a:spcPts val="0"/>
              </a:spcAft>
              <a:buClrTx/>
              <a:buSzTx/>
              <a:buFontTx/>
              <a:buNone/>
              <a:tabLst/>
              <a:defRPr/>
            </a:pPr>
            <a:r>
              <a:rPr lang="en-GB" altLang="de-DE" sz="540" noProof="0" dirty="0">
                <a:solidFill>
                  <a:schemeClr val="tx1"/>
                </a:solidFill>
                <a:latin typeface="Avenir Next LT Pro" panose="020B0504020202020204" pitchFamily="34" charset="0"/>
                <a:ea typeface="Arial" charset="0"/>
                <a:cs typeface="Arial" charset="0"/>
              </a:rPr>
              <a:t>These slides are a derivative of a presentation of Lama </a:t>
            </a:r>
            <a:r>
              <a:rPr lang="en-GB" altLang="de-DE" sz="540" noProof="0" dirty="0" err="1">
                <a:solidFill>
                  <a:schemeClr val="tx1"/>
                </a:solidFill>
                <a:latin typeface="Avenir Next LT Pro" panose="020B0504020202020204" pitchFamily="34" charset="0"/>
                <a:ea typeface="Arial" charset="0"/>
                <a:cs typeface="Arial" charset="0"/>
              </a:rPr>
              <a:t>Basalelah</a:t>
            </a:r>
            <a:r>
              <a:rPr lang="en-GB" altLang="de-DE" sz="540" noProof="0" dirty="0">
                <a:solidFill>
                  <a:schemeClr val="tx1"/>
                </a:solidFill>
                <a:latin typeface="Avenir Next LT Pro" panose="020B0504020202020204" pitchFamily="34" charset="0"/>
                <a:ea typeface="Arial" charset="0"/>
                <a:cs typeface="Arial" charset="0"/>
              </a:rPr>
              <a:t> used under </a:t>
            </a:r>
            <a:r>
              <a:rPr lang="en-GB" altLang="de-DE" sz="540" noProof="0" dirty="0">
                <a:solidFill>
                  <a:schemeClr val="tx1"/>
                </a:solidFill>
                <a:latin typeface="Avenir Next LT Pro" panose="020B0504020202020204" pitchFamily="34" charset="0"/>
                <a:ea typeface="Arial" charset="0"/>
                <a:cs typeface="Arial" charset="0"/>
                <a:hlinkClick r:id="rId15"/>
              </a:rPr>
              <a:t>CC BY 4.0</a:t>
            </a:r>
            <a:r>
              <a:rPr lang="en-GB" altLang="de-DE" sz="540" noProof="0" dirty="0">
                <a:solidFill>
                  <a:schemeClr val="tx1"/>
                </a:solidFill>
                <a:latin typeface="Avenir Next LT Pro" panose="020B0504020202020204" pitchFamily="34" charset="0"/>
                <a:ea typeface="Arial" charset="0"/>
                <a:cs typeface="Arial" charset="0"/>
              </a:rPr>
              <a:t>.</a:t>
            </a:r>
          </a:p>
        </p:txBody>
      </p:sp>
      <p:sp>
        <p:nvSpPr>
          <p:cNvPr id="2" name="Title Placeholder 1"/>
          <p:cNvSpPr>
            <a:spLocks noGrp="1"/>
          </p:cNvSpPr>
          <p:nvPr>
            <p:ph type="title"/>
          </p:nvPr>
        </p:nvSpPr>
        <p:spPr>
          <a:xfrm>
            <a:off x="360000" y="258645"/>
            <a:ext cx="8427600" cy="362104"/>
          </a:xfrm>
          <a:prstGeom prst="rect">
            <a:avLst/>
          </a:prstGeom>
        </p:spPr>
        <p:txBody>
          <a:bodyPr vert="horz" lIns="0" tIns="0" rIns="0" bIns="0" rtlCol="0" anchor="ctr" anchorCtr="0">
            <a:noAutofit/>
          </a:bodyPr>
          <a:lstStyle/>
          <a:p>
            <a:r>
              <a:rPr lang="en-US" dirty="0"/>
              <a:t>Click to edit title</a:t>
            </a:r>
          </a:p>
        </p:txBody>
      </p:sp>
      <p:sp>
        <p:nvSpPr>
          <p:cNvPr id="3" name="Text Placeholder 2"/>
          <p:cNvSpPr>
            <a:spLocks noGrp="1"/>
          </p:cNvSpPr>
          <p:nvPr>
            <p:ph type="body" idx="1"/>
          </p:nvPr>
        </p:nvSpPr>
        <p:spPr>
          <a:xfrm>
            <a:off x="360000" y="907200"/>
            <a:ext cx="8427600" cy="3661200"/>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864894" y="4901727"/>
            <a:ext cx="576000" cy="236856"/>
          </a:xfrm>
          <a:prstGeom prst="rect">
            <a:avLst/>
          </a:prstGeom>
        </p:spPr>
        <p:txBody>
          <a:bodyPr vert="horz" lIns="0" tIns="0" rIns="0" bIns="0" rtlCol="0" anchor="ctr"/>
          <a:lstStyle>
            <a:lvl1pPr algn="l">
              <a:defRPr sz="800">
                <a:solidFill>
                  <a:schemeClr val="tx1"/>
                </a:solidFill>
                <a:latin typeface="Avenir Next LT Pro" panose="020B0504020202020204" pitchFamily="34" charset="0"/>
              </a:defRPr>
            </a:lvl1pPr>
          </a:lstStyle>
          <a:p>
            <a:fld id="{220B6647-BD7A-7942-B66E-0DFF9B72D92D}" type="slidenum">
              <a:rPr lang="en-US" smtClean="0"/>
              <a:pPr/>
              <a:t>‹#›</a:t>
            </a:fld>
            <a:endParaRPr lang="en-US"/>
          </a:p>
        </p:txBody>
      </p:sp>
      <p:sp>
        <p:nvSpPr>
          <p:cNvPr id="4" name="Footer Placeholder 3">
            <a:extLst>
              <a:ext uri="{FF2B5EF4-FFF2-40B4-BE49-F238E27FC236}">
                <a16:creationId xmlns:a16="http://schemas.microsoft.com/office/drawing/2014/main" id="{A8639687-8D17-E166-82DF-01BC9C5021E6}"/>
              </a:ext>
            </a:extLst>
          </p:cNvPr>
          <p:cNvSpPr>
            <a:spLocks noGrp="1"/>
          </p:cNvSpPr>
          <p:nvPr>
            <p:ph type="ftr" sz="quarter" idx="3"/>
          </p:nvPr>
        </p:nvSpPr>
        <p:spPr>
          <a:xfrm>
            <a:off x="2518201" y="4901229"/>
            <a:ext cx="4107599" cy="244632"/>
          </a:xfrm>
          <a:prstGeom prst="rect">
            <a:avLst/>
          </a:prstGeom>
        </p:spPr>
        <p:txBody>
          <a:bodyPr vert="horz" lIns="91440" tIns="45720" rIns="91440" bIns="45720" rtlCol="0" anchor="ctr"/>
          <a:lstStyle>
            <a:lvl1pPr algn="ctr">
              <a:defRPr sz="800">
                <a:solidFill>
                  <a:schemeClr val="tx1"/>
                </a:solidFill>
              </a:defRPr>
            </a:lvl1pPr>
          </a:lstStyle>
          <a:p>
            <a:r>
              <a:rPr lang="en-GB"/>
              <a:t>This is the footer</a:t>
            </a:r>
            <a:endParaRPr lang="en-DE" dirty="0"/>
          </a:p>
        </p:txBody>
      </p:sp>
      <p:sp>
        <p:nvSpPr>
          <p:cNvPr id="7" name="Date Placeholder 6">
            <a:extLst>
              <a:ext uri="{FF2B5EF4-FFF2-40B4-BE49-F238E27FC236}">
                <a16:creationId xmlns:a16="http://schemas.microsoft.com/office/drawing/2014/main" id="{2A9A3500-5CF8-A539-E940-A702FE134979}"/>
              </a:ext>
            </a:extLst>
          </p:cNvPr>
          <p:cNvSpPr>
            <a:spLocks noGrp="1"/>
          </p:cNvSpPr>
          <p:nvPr>
            <p:ph type="dt" sz="half" idx="2"/>
          </p:nvPr>
        </p:nvSpPr>
        <p:spPr>
          <a:xfrm>
            <a:off x="6703106" y="4901229"/>
            <a:ext cx="1518974" cy="244632"/>
          </a:xfrm>
          <a:prstGeom prst="rect">
            <a:avLst/>
          </a:prstGeom>
        </p:spPr>
        <p:txBody>
          <a:bodyPr vert="horz" lIns="91440" tIns="45720" rIns="91440" bIns="45720" rtlCol="0" anchor="ctr"/>
          <a:lstStyle>
            <a:lvl1pPr algn="l">
              <a:defRPr sz="800">
                <a:solidFill>
                  <a:schemeClr val="tx1"/>
                </a:solidFill>
              </a:defRPr>
            </a:lvl1pPr>
          </a:lstStyle>
          <a:p>
            <a:fld id="{DF0C4849-7E46-AB48-A178-7DC4C5BBA83E}" type="datetime1">
              <a:rPr lang="de-DE" smtClean="0"/>
              <a:t>18.04.24</a:t>
            </a:fld>
            <a:endParaRPr lang="en-DE" dirty="0"/>
          </a:p>
        </p:txBody>
      </p:sp>
    </p:spTree>
    <p:extLst>
      <p:ext uri="{BB962C8B-B14F-4D97-AF65-F5344CB8AC3E}">
        <p14:creationId xmlns:p14="http://schemas.microsoft.com/office/powerpoint/2010/main" val="14149187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17220" rtl="0" eaLnBrk="1" latinLnBrk="0" hangingPunct="1">
        <a:lnSpc>
          <a:spcPct val="100000"/>
        </a:lnSpc>
        <a:spcBef>
          <a:spcPct val="0"/>
        </a:spcBef>
        <a:buNone/>
        <a:defRPr sz="2400" b="1" kern="1200">
          <a:solidFill>
            <a:schemeClr val="tx1"/>
          </a:solidFill>
          <a:latin typeface="+mj-lt"/>
          <a:ea typeface="+mj-ea"/>
          <a:cs typeface="+mj-cs"/>
        </a:defRPr>
      </a:lvl1pPr>
    </p:titleStyle>
    <p:bodyStyle>
      <a:lvl1pPr marL="259200" indent="-259200" algn="l" defTabSz="617220" rtl="0" eaLnBrk="1" latinLnBrk="0" hangingPunct="1">
        <a:lnSpc>
          <a:spcPct val="100000"/>
        </a:lnSpc>
        <a:spcBef>
          <a:spcPts val="540"/>
        </a:spcBef>
        <a:buClr>
          <a:schemeClr val="bg1">
            <a:lumMod val="50000"/>
          </a:schemeClr>
        </a:buClr>
        <a:buFont typeface="Wingdings" pitchFamily="2" charset="2"/>
        <a:buChar char="§"/>
        <a:defRPr sz="1600" kern="1200">
          <a:solidFill>
            <a:schemeClr val="tx1"/>
          </a:solidFill>
          <a:latin typeface="+mn-lt"/>
          <a:ea typeface="+mn-ea"/>
          <a:cs typeface="+mn-cs"/>
        </a:defRPr>
      </a:lvl1pPr>
      <a:lvl2pPr marL="421200" indent="-162000" algn="l" defTabSz="617220" rtl="0" eaLnBrk="1" latinLnBrk="0" hangingPunct="1">
        <a:lnSpc>
          <a:spcPct val="100000"/>
        </a:lnSpc>
        <a:spcBef>
          <a:spcPts val="270"/>
        </a:spcBef>
        <a:buClr>
          <a:schemeClr val="bg1">
            <a:lumMod val="85000"/>
          </a:schemeClr>
        </a:buClr>
        <a:buFont typeface="Wingdings" pitchFamily="2" charset="2"/>
        <a:buChar char="§"/>
        <a:defRPr sz="1400" kern="1200">
          <a:solidFill>
            <a:schemeClr val="tx1"/>
          </a:solidFill>
          <a:latin typeface="+mn-lt"/>
          <a:ea typeface="+mn-ea"/>
          <a:cs typeface="+mn-cs"/>
        </a:defRPr>
      </a:lvl2pPr>
      <a:lvl3pPr marL="745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3pPr>
      <a:lvl4pPr marL="1069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4pPr>
      <a:lvl5pPr marL="1393200" indent="-162000" algn="l" defTabSz="617220" rtl="0" eaLnBrk="1" latinLnBrk="0" hangingPunct="1">
        <a:lnSpc>
          <a:spcPct val="100000"/>
        </a:lnSpc>
        <a:spcBef>
          <a:spcPts val="270"/>
        </a:spcBef>
        <a:buClr>
          <a:schemeClr val="bg1">
            <a:lumMod val="85000"/>
          </a:schemeClr>
        </a:buClr>
        <a:buFont typeface="Wingdings" pitchFamily="2" charset="2"/>
        <a:buChar char="§"/>
        <a:defRPr sz="1200" kern="1200">
          <a:solidFill>
            <a:schemeClr val="tx1"/>
          </a:solidFill>
          <a:latin typeface="+mn-lt"/>
          <a:ea typeface="+mn-ea"/>
          <a:cs typeface="+mn-cs"/>
        </a:defRPr>
      </a:lvl5pPr>
      <a:lvl6pPr marL="1717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6pPr>
      <a:lvl7pPr marL="2041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7pPr>
      <a:lvl8pPr marL="2365200" indent="-162000" algn="l" defTabSz="617220" rtl="0" eaLnBrk="1" latinLnBrk="0" hangingPunct="1">
        <a:lnSpc>
          <a:spcPct val="100000"/>
        </a:lnSpc>
        <a:spcBef>
          <a:spcPts val="270"/>
        </a:spcBef>
        <a:buClr>
          <a:schemeClr val="accent2"/>
        </a:buClr>
        <a:buFont typeface="Wingdings" pitchFamily="2" charset="2"/>
        <a:buChar char="§"/>
        <a:defRPr sz="1215" kern="1200">
          <a:solidFill>
            <a:schemeClr val="tx1"/>
          </a:solidFill>
          <a:latin typeface="+mn-lt"/>
          <a:ea typeface="+mn-ea"/>
          <a:cs typeface="+mn-cs"/>
        </a:defRPr>
      </a:lvl8pPr>
      <a:lvl9pPr marL="2623185" indent="-154305" algn="l" defTabSz="617220" rtl="0" eaLnBrk="1" latinLnBrk="0" hangingPunct="1">
        <a:lnSpc>
          <a:spcPct val="90000"/>
        </a:lnSpc>
        <a:spcBef>
          <a:spcPts val="338"/>
        </a:spcBef>
        <a:buFont typeface="Arial" panose="020B0604020202020204" pitchFamily="34" charset="0"/>
        <a:buChar char="•"/>
        <a:defRPr sz="1215" kern="1200">
          <a:solidFill>
            <a:schemeClr val="tx1"/>
          </a:solidFill>
          <a:latin typeface="+mn-lt"/>
          <a:ea typeface="+mn-ea"/>
          <a:cs typeface="+mn-cs"/>
        </a:defRPr>
      </a:lvl9pPr>
    </p:bodyStyle>
    <p:otherStyle>
      <a:defPPr>
        <a:defRPr lang="en-US"/>
      </a:defPPr>
      <a:lvl1pPr marL="0" algn="l" defTabSz="617220" rtl="0" eaLnBrk="1" latinLnBrk="0" hangingPunct="1">
        <a:defRPr sz="1215" kern="1200">
          <a:solidFill>
            <a:schemeClr val="tx1"/>
          </a:solidFill>
          <a:latin typeface="+mn-lt"/>
          <a:ea typeface="+mn-ea"/>
          <a:cs typeface="+mn-cs"/>
        </a:defRPr>
      </a:lvl1pPr>
      <a:lvl2pPr marL="308610" algn="l" defTabSz="617220" rtl="0" eaLnBrk="1" latinLnBrk="0" hangingPunct="1">
        <a:defRPr sz="1215" kern="1200">
          <a:solidFill>
            <a:schemeClr val="tx1"/>
          </a:solidFill>
          <a:latin typeface="+mn-lt"/>
          <a:ea typeface="+mn-ea"/>
          <a:cs typeface="+mn-cs"/>
        </a:defRPr>
      </a:lvl2pPr>
      <a:lvl3pPr marL="617220" algn="l" defTabSz="617220" rtl="0" eaLnBrk="1" latinLnBrk="0" hangingPunct="1">
        <a:defRPr sz="1215" kern="1200">
          <a:solidFill>
            <a:schemeClr val="tx1"/>
          </a:solidFill>
          <a:latin typeface="+mn-lt"/>
          <a:ea typeface="+mn-ea"/>
          <a:cs typeface="+mn-cs"/>
        </a:defRPr>
      </a:lvl3pPr>
      <a:lvl4pPr marL="925830" algn="l" defTabSz="617220" rtl="0" eaLnBrk="1" latinLnBrk="0" hangingPunct="1">
        <a:defRPr sz="1215" kern="1200">
          <a:solidFill>
            <a:schemeClr val="tx1"/>
          </a:solidFill>
          <a:latin typeface="+mn-lt"/>
          <a:ea typeface="+mn-ea"/>
          <a:cs typeface="+mn-cs"/>
        </a:defRPr>
      </a:lvl4pPr>
      <a:lvl5pPr marL="1234440" algn="l" defTabSz="617220" rtl="0" eaLnBrk="1" latinLnBrk="0" hangingPunct="1">
        <a:defRPr sz="1215" kern="1200">
          <a:solidFill>
            <a:schemeClr val="tx1"/>
          </a:solidFill>
          <a:latin typeface="+mn-lt"/>
          <a:ea typeface="+mn-ea"/>
          <a:cs typeface="+mn-cs"/>
        </a:defRPr>
      </a:lvl5pPr>
      <a:lvl6pPr marL="1543050" algn="l" defTabSz="617220" rtl="0" eaLnBrk="1" latinLnBrk="0" hangingPunct="1">
        <a:defRPr sz="1215" kern="1200">
          <a:solidFill>
            <a:schemeClr val="tx1"/>
          </a:solidFill>
          <a:latin typeface="+mn-lt"/>
          <a:ea typeface="+mn-ea"/>
          <a:cs typeface="+mn-cs"/>
        </a:defRPr>
      </a:lvl6pPr>
      <a:lvl7pPr marL="1851660" algn="l" defTabSz="617220" rtl="0" eaLnBrk="1" latinLnBrk="0" hangingPunct="1">
        <a:defRPr sz="1215" kern="1200">
          <a:solidFill>
            <a:schemeClr val="tx1"/>
          </a:solidFill>
          <a:latin typeface="+mn-lt"/>
          <a:ea typeface="+mn-ea"/>
          <a:cs typeface="+mn-cs"/>
        </a:defRPr>
      </a:lvl7pPr>
      <a:lvl8pPr marL="2160270" algn="l" defTabSz="617220" rtl="0" eaLnBrk="1" latinLnBrk="0" hangingPunct="1">
        <a:defRPr sz="1215" kern="1200">
          <a:solidFill>
            <a:schemeClr val="tx1"/>
          </a:solidFill>
          <a:latin typeface="+mn-lt"/>
          <a:ea typeface="+mn-ea"/>
          <a:cs typeface="+mn-cs"/>
        </a:defRPr>
      </a:lvl8pPr>
      <a:lvl9pPr marL="2468880" algn="l" defTabSz="617220" rtl="0" eaLnBrk="1" latinLnBrk="0" hangingPunct="1">
        <a:defRPr sz="1215"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26">
          <p15:clr>
            <a:srgbClr val="2B94B1"/>
          </p15:clr>
        </p15:guide>
        <p15:guide id="2" pos="158">
          <p15:clr>
            <a:srgbClr val="2B94B1"/>
          </p15:clr>
        </p15:guide>
        <p15:guide id="3" orient="horz" pos="571">
          <p15:clr>
            <a:srgbClr val="2B94B1"/>
          </p15:clr>
        </p15:guide>
        <p15:guide id="4" pos="5602">
          <p15:clr>
            <a:srgbClr val="2B94B1"/>
          </p15:clr>
        </p15:guide>
        <p15:guide id="5" pos="5534">
          <p15:clr>
            <a:srgbClr val="2B94B1"/>
          </p15:clr>
        </p15:guide>
        <p15:guide id="8" orient="horz" pos="3140">
          <p15:clr>
            <a:srgbClr val="2B94B1"/>
          </p15:clr>
        </p15:guide>
        <p15:guide id="9" orient="horz" pos="3094">
          <p15:clr>
            <a:srgbClr val="2B94B1"/>
          </p15:clr>
        </p15:guide>
        <p15:guide id="10" pos="3833">
          <p15:clr>
            <a:srgbClr val="2B94B1"/>
          </p15:clr>
        </p15:guide>
        <p15:guide id="11" pos="2812">
          <p15:clr>
            <a:srgbClr val="2B94B1"/>
          </p15:clr>
        </p15:guide>
        <p15:guide id="12" pos="4721">
          <p15:clr>
            <a:srgbClr val="2B94B1"/>
          </p15:clr>
        </p15:guide>
        <p15:guide id="13" pos="2948">
          <p15:clr>
            <a:srgbClr val="2B94B1"/>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image" Target="../media/image39.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49.pn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9.xml"/><Relationship Id="rId1" Type="http://schemas.openxmlformats.org/officeDocument/2006/relationships/slideLayout" Target="../slideLayouts/slideLayout9.xml"/><Relationship Id="rId5" Type="http://schemas.openxmlformats.org/officeDocument/2006/relationships/image" Target="../media/image52.png"/><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3.xml"/><Relationship Id="rId1" Type="http://schemas.openxmlformats.org/officeDocument/2006/relationships/slideLayout" Target="../slideLayouts/slideLayout9.xml"/><Relationship Id="rId4" Type="http://schemas.openxmlformats.org/officeDocument/2006/relationships/image" Target="../media/image66.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4.xml"/><Relationship Id="rId1" Type="http://schemas.openxmlformats.org/officeDocument/2006/relationships/slideLayout" Target="../slideLayouts/slideLayout9.xm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5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9.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6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D217FCCA-3DB2-5DE5-A3D0-6AB260F4C0ED}"/>
              </a:ext>
            </a:extLst>
          </p:cNvPr>
          <p:cNvSpPr>
            <a:spLocks noGrp="1"/>
          </p:cNvSpPr>
          <p:nvPr>
            <p:ph type="body" sz="quarter" idx="15"/>
          </p:nvPr>
        </p:nvSpPr>
        <p:spPr/>
        <p:txBody>
          <a:bodyPr/>
          <a:lstStyle/>
          <a:p>
            <a:r>
              <a:rPr lang="en-US" dirty="0"/>
              <a:t>March 6, 2024</a:t>
            </a:r>
          </a:p>
        </p:txBody>
      </p:sp>
      <p:sp>
        <p:nvSpPr>
          <p:cNvPr id="3" name="object 3"/>
          <p:cNvSpPr/>
          <p:nvPr/>
        </p:nvSpPr>
        <p:spPr>
          <a:xfrm flipH="1">
            <a:off x="658367" y="1352550"/>
            <a:ext cx="45719" cy="2135377"/>
          </a:xfrm>
          <a:custGeom>
            <a:avLst/>
            <a:gdLst/>
            <a:ahLst/>
            <a:cxnLst/>
            <a:rect l="l" t="t" r="r" b="b"/>
            <a:pathLst>
              <a:path h="1473200">
                <a:moveTo>
                  <a:pt x="0" y="0"/>
                </a:moveTo>
                <a:lnTo>
                  <a:pt x="0" y="1472819"/>
                </a:lnTo>
              </a:path>
            </a:pathLst>
          </a:custGeom>
          <a:ln w="12700">
            <a:solidFill>
              <a:srgbClr val="1F1E1E"/>
            </a:solidFill>
          </a:ln>
        </p:spPr>
        <p:txBody>
          <a:bodyPr wrap="square" lIns="0" tIns="0" rIns="0" bIns="0" rtlCol="0"/>
          <a:lstStyle/>
          <a:p>
            <a:endParaRPr>
              <a:latin typeface="Times New Roman" panose="02020603050405020304" pitchFamily="18" charset="0"/>
              <a:cs typeface="Times New Roman" panose="02020603050405020304" pitchFamily="18" charset="0"/>
            </a:endParaRPr>
          </a:p>
        </p:txBody>
      </p:sp>
      <p:pic>
        <p:nvPicPr>
          <p:cNvPr id="4" name="object 4"/>
          <p:cNvPicPr/>
          <p:nvPr/>
        </p:nvPicPr>
        <p:blipFill>
          <a:blip r:embed="rId3" cstate="print"/>
          <a:stretch>
            <a:fillRect/>
          </a:stretch>
        </p:blipFill>
        <p:spPr>
          <a:xfrm>
            <a:off x="8272271" y="4890519"/>
            <a:ext cx="758749" cy="197357"/>
          </a:xfrm>
          <a:prstGeom prst="rect">
            <a:avLst/>
          </a:prstGeom>
        </p:spPr>
      </p:pic>
      <p:pic>
        <p:nvPicPr>
          <p:cNvPr id="8" name="Google Shape;328;p1">
            <a:extLst>
              <a:ext uri="{FF2B5EF4-FFF2-40B4-BE49-F238E27FC236}">
                <a16:creationId xmlns:a16="http://schemas.microsoft.com/office/drawing/2014/main" id="{7CB35DAD-59B9-4E45-6F61-0775FEDF11EC}"/>
              </a:ext>
            </a:extLst>
          </p:cNvPr>
          <p:cNvPicPr preferRelativeResize="0"/>
          <p:nvPr/>
        </p:nvPicPr>
        <p:blipFill rotWithShape="1">
          <a:blip r:embed="rId4">
            <a:alphaModFix/>
          </a:blip>
          <a:srcRect/>
          <a:stretch/>
        </p:blipFill>
        <p:spPr>
          <a:xfrm>
            <a:off x="152400" y="151474"/>
            <a:ext cx="1817103" cy="249346"/>
          </a:xfrm>
          <a:prstGeom prst="rect">
            <a:avLst/>
          </a:prstGeom>
          <a:noFill/>
          <a:ln>
            <a:noFill/>
          </a:ln>
        </p:spPr>
      </p:pic>
      <p:sp>
        <p:nvSpPr>
          <p:cNvPr id="9" name="Title 8">
            <a:extLst>
              <a:ext uri="{FF2B5EF4-FFF2-40B4-BE49-F238E27FC236}">
                <a16:creationId xmlns:a16="http://schemas.microsoft.com/office/drawing/2014/main" id="{347242A1-D8E5-3861-8EFC-F2CC8DAE761C}"/>
              </a:ext>
            </a:extLst>
          </p:cNvPr>
          <p:cNvSpPr>
            <a:spLocks noGrp="1"/>
          </p:cNvSpPr>
          <p:nvPr>
            <p:ph type="ctrTitle"/>
          </p:nvPr>
        </p:nvSpPr>
        <p:spPr>
          <a:xfrm>
            <a:off x="733425" y="1754930"/>
            <a:ext cx="5514976" cy="768350"/>
          </a:xfrm>
        </p:spPr>
        <p:txBody>
          <a:bodyPr/>
          <a:lstStyle/>
          <a:p>
            <a:r>
              <a:rPr lang="en-US" dirty="0"/>
              <a:t>Identification of Adverse Drug Events from the FAERS Database Utilizing the Low-Code KNIME Platform</a:t>
            </a:r>
          </a:p>
        </p:txBody>
      </p:sp>
      <p:sp>
        <p:nvSpPr>
          <p:cNvPr id="18" name="Subtitle 17">
            <a:extLst>
              <a:ext uri="{FF2B5EF4-FFF2-40B4-BE49-F238E27FC236}">
                <a16:creationId xmlns:a16="http://schemas.microsoft.com/office/drawing/2014/main" id="{F1674DDD-046F-CAA3-DD1F-17436E715C77}"/>
              </a:ext>
            </a:extLst>
          </p:cNvPr>
          <p:cNvSpPr>
            <a:spLocks noGrp="1"/>
          </p:cNvSpPr>
          <p:nvPr>
            <p:ph type="subTitle" idx="1"/>
          </p:nvPr>
        </p:nvSpPr>
        <p:spPr/>
        <p:txBody>
          <a:bodyPr/>
          <a:lstStyle/>
          <a:p>
            <a:r>
              <a:rPr lang="en-US" dirty="0"/>
              <a:t>Lama </a:t>
            </a:r>
            <a:r>
              <a:rPr lang="en-US" dirty="0" err="1"/>
              <a:t>Basalelah</a:t>
            </a:r>
            <a:r>
              <a:rPr lang="en-US" dirty="0"/>
              <a:t> (</a:t>
            </a:r>
            <a:r>
              <a:rPr lang="en-US" dirty="0" err="1"/>
              <a:t>basalelahl@vcu.edu</a:t>
            </a:r>
            <a:r>
              <a:rPr lang="en-US" dirty="0"/>
              <a:t>)</a:t>
            </a:r>
          </a:p>
        </p:txBody>
      </p:sp>
      <p:sp>
        <p:nvSpPr>
          <p:cNvPr id="20" name="TextBox 19">
            <a:extLst>
              <a:ext uri="{FF2B5EF4-FFF2-40B4-BE49-F238E27FC236}">
                <a16:creationId xmlns:a16="http://schemas.microsoft.com/office/drawing/2014/main" id="{2D91F4EF-C974-3246-DF67-F6E6AA01C891}"/>
              </a:ext>
            </a:extLst>
          </p:cNvPr>
          <p:cNvSpPr txBox="1"/>
          <p:nvPr/>
        </p:nvSpPr>
        <p:spPr>
          <a:xfrm>
            <a:off x="6446518" y="157474"/>
            <a:ext cx="2420371" cy="2566676"/>
          </a:xfrm>
          <a:prstGeom prst="rect">
            <a:avLst/>
          </a:prstGeom>
          <a:solidFill>
            <a:schemeClr val="bg1">
              <a:lumMod val="95000"/>
            </a:schemeClr>
          </a:solidFill>
          <a:ln w="15875">
            <a:solidFill>
              <a:schemeClr val="bg1">
                <a:lumMod val="50000"/>
              </a:schemeClr>
            </a:solidFill>
          </a:ln>
        </p:spPr>
        <p:txBody>
          <a:bodyPr wrap="square" lIns="108000" tIns="108000" rIns="108000" bIns="108000" rtlCol="0">
            <a:noAutofit/>
          </a:bodyPr>
          <a:lstStyle/>
          <a:p>
            <a:pPr algn="l"/>
            <a:r>
              <a:rPr lang="en-US" sz="1000" dirty="0">
                <a:latin typeface="+mn-lt"/>
                <a:ea typeface="Roboto" panose="02000000000000000000" pitchFamily="2" charset="0"/>
                <a:cs typeface="Roboto" panose="02000000000000000000" pitchFamily="2" charset="0"/>
              </a:rPr>
              <a:t>You are free to:</a:t>
            </a:r>
          </a:p>
          <a:p>
            <a:pPr algn="l"/>
            <a:r>
              <a:rPr lang="en-US" sz="1000" b="1" dirty="0">
                <a:latin typeface="+mn-lt"/>
                <a:ea typeface="Roboto" panose="02000000000000000000" pitchFamily="2" charset="0"/>
                <a:cs typeface="Roboto" panose="02000000000000000000" pitchFamily="2" charset="0"/>
              </a:rPr>
              <a:t>Share</a:t>
            </a:r>
          </a:p>
          <a:p>
            <a:pPr marL="268288" algn="l"/>
            <a:r>
              <a:rPr lang="en-US" sz="1000" dirty="0">
                <a:latin typeface="+mn-lt"/>
                <a:ea typeface="Roboto" panose="02000000000000000000" pitchFamily="2" charset="0"/>
                <a:cs typeface="Roboto" panose="02000000000000000000" pitchFamily="2" charset="0"/>
              </a:rPr>
              <a:t>copy and redistribute the material in any medium or format</a:t>
            </a:r>
          </a:p>
          <a:p>
            <a:pPr algn="l"/>
            <a:r>
              <a:rPr lang="en-US" sz="1000" b="1" dirty="0">
                <a:latin typeface="+mn-lt"/>
                <a:ea typeface="Roboto" panose="02000000000000000000" pitchFamily="2" charset="0"/>
                <a:cs typeface="Roboto" panose="02000000000000000000" pitchFamily="2" charset="0"/>
              </a:rPr>
              <a:t>Adapt</a:t>
            </a:r>
          </a:p>
          <a:p>
            <a:pPr marL="268288" algn="l"/>
            <a:r>
              <a:rPr lang="en-US" sz="1000" dirty="0">
                <a:latin typeface="+mn-lt"/>
                <a:ea typeface="Roboto" panose="02000000000000000000" pitchFamily="2" charset="0"/>
                <a:cs typeface="Roboto" panose="02000000000000000000" pitchFamily="2" charset="0"/>
              </a:rPr>
              <a:t>remix, transform, and build upon the material for any purpose, even commercially.</a:t>
            </a:r>
          </a:p>
          <a:p>
            <a:pPr algn="l"/>
            <a:endParaRPr lang="en-US" sz="1000" dirty="0">
              <a:latin typeface="+mn-lt"/>
              <a:ea typeface="Roboto" panose="02000000000000000000" pitchFamily="2" charset="0"/>
              <a:cs typeface="Roboto" panose="02000000000000000000" pitchFamily="2" charset="0"/>
            </a:endParaRPr>
          </a:p>
          <a:p>
            <a:pPr algn="l"/>
            <a:r>
              <a:rPr lang="en-US" sz="1000" dirty="0">
                <a:latin typeface="+mn-lt"/>
                <a:ea typeface="Roboto" panose="02000000000000000000" pitchFamily="2" charset="0"/>
                <a:cs typeface="Roboto" panose="02000000000000000000" pitchFamily="2" charset="0"/>
              </a:rPr>
              <a:t>You must give </a:t>
            </a:r>
            <a:r>
              <a:rPr lang="en-US" sz="1000" b="1" dirty="0">
                <a:latin typeface="+mn-lt"/>
                <a:ea typeface="Roboto" panose="02000000000000000000" pitchFamily="2" charset="0"/>
                <a:cs typeface="Roboto" panose="02000000000000000000" pitchFamily="2" charset="0"/>
              </a:rPr>
              <a:t>appropriate credit</a:t>
            </a:r>
            <a:r>
              <a:rPr lang="en-US" sz="1000" dirty="0">
                <a:latin typeface="+mn-lt"/>
                <a:ea typeface="Roboto" panose="02000000000000000000" pitchFamily="2" charset="0"/>
                <a:cs typeface="Roboto" panose="02000000000000000000" pitchFamily="2" charset="0"/>
              </a:rPr>
              <a:t>, provide a link to the license, and indicate if changes were made. You may do so in any reasonable manner, but not in any way that suggests the licensor endorses you or your use.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E5448-5787-EC7C-08FC-600824543C31}"/>
              </a:ext>
            </a:extLst>
          </p:cNvPr>
          <p:cNvSpPr>
            <a:spLocks noGrp="1"/>
          </p:cNvSpPr>
          <p:nvPr>
            <p:ph type="title"/>
          </p:nvPr>
        </p:nvSpPr>
        <p:spPr>
          <a:xfrm>
            <a:off x="360000" y="258645"/>
            <a:ext cx="8427600" cy="362104"/>
          </a:xfrm>
        </p:spPr>
        <p:txBody>
          <a:bodyPr/>
          <a:lstStyle/>
          <a:p>
            <a:r>
              <a:rPr lang="en-US" dirty="0"/>
              <a:t>KNIME</a:t>
            </a:r>
          </a:p>
        </p:txBody>
      </p:sp>
      <p:sp>
        <p:nvSpPr>
          <p:cNvPr id="3" name="Text Placeholder 2">
            <a:extLst>
              <a:ext uri="{FF2B5EF4-FFF2-40B4-BE49-F238E27FC236}">
                <a16:creationId xmlns:a16="http://schemas.microsoft.com/office/drawing/2014/main" id="{CDC959CF-E0D1-E5AF-653B-6D7CB992AD75}"/>
              </a:ext>
            </a:extLst>
          </p:cNvPr>
          <p:cNvSpPr>
            <a:spLocks noGrp="1"/>
          </p:cNvSpPr>
          <p:nvPr>
            <p:ph idx="1"/>
          </p:nvPr>
        </p:nvSpPr>
        <p:spPr>
          <a:xfrm>
            <a:off x="360000" y="907200"/>
            <a:ext cx="8427600" cy="3664440"/>
          </a:xfrm>
        </p:spPr>
        <p:txBody>
          <a:bodyPr/>
          <a:lstStyle/>
          <a:p>
            <a:pPr lvl="0"/>
            <a:r>
              <a:rPr lang="en-US" dirty="0">
                <a:sym typeface="Times New Roman"/>
              </a:rPr>
              <a:t>The platform enables users to integrate data from various sources, including databases, spreadsheets, and cloud services, and perform data cleaning, transformation, and analysis using a visual programming interface.</a:t>
            </a:r>
          </a:p>
          <a:p>
            <a:pPr lvl="0"/>
            <a:endParaRPr lang="en-US" dirty="0">
              <a:sym typeface="Times New Roman"/>
            </a:endParaRPr>
          </a:p>
          <a:p>
            <a:pPr lvl="0"/>
            <a:r>
              <a:rPr lang="en-US" dirty="0">
                <a:sym typeface="Times New Roman"/>
              </a:rPr>
              <a:t>KNIME offers a wide range of pre-built nodes for data processing, analysis, and visualization. Additionally, it has extensions for machine learning and big data processing, enabling users to leverage powerful algorithms and tools for complex data tasks.</a:t>
            </a:r>
          </a:p>
          <a:p>
            <a:pPr lvl="0"/>
            <a:endParaRPr lang="en-US" dirty="0">
              <a:sym typeface="Times New Roman"/>
            </a:endParaRPr>
          </a:p>
          <a:p>
            <a:pPr lvl="0"/>
            <a:r>
              <a:rPr lang="en-US" dirty="0">
                <a:sym typeface="Times New Roman"/>
              </a:rPr>
              <a:t>Using KNIME to download files can significantly reduce the time required compared to manual downloading.</a:t>
            </a:r>
          </a:p>
          <a:p>
            <a:endParaRPr lang="en-US" dirty="0"/>
          </a:p>
        </p:txBody>
      </p:sp>
      <p:sp>
        <p:nvSpPr>
          <p:cNvPr id="5" name="Slide Number Placeholder 4">
            <a:extLst>
              <a:ext uri="{FF2B5EF4-FFF2-40B4-BE49-F238E27FC236}">
                <a16:creationId xmlns:a16="http://schemas.microsoft.com/office/drawing/2014/main" id="{7A6EDB89-A5AD-AEDE-DCA6-EA751F47FBD1}"/>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10</a:t>
            </a:fld>
            <a:endParaRPr lang="en-US" dirty="0"/>
          </a:p>
        </p:txBody>
      </p:sp>
      <p:pic>
        <p:nvPicPr>
          <p:cNvPr id="6" name="Google Shape;461;p16">
            <a:extLst>
              <a:ext uri="{FF2B5EF4-FFF2-40B4-BE49-F238E27FC236}">
                <a16:creationId xmlns:a16="http://schemas.microsoft.com/office/drawing/2014/main" id="{60398055-AA4A-8A68-9811-05D376C1580B}"/>
              </a:ext>
            </a:extLst>
          </p:cNvPr>
          <p:cNvPicPr preferRelativeResize="0"/>
          <p:nvPr/>
        </p:nvPicPr>
        <p:blipFill rotWithShape="1">
          <a:blip r:embed="rId2">
            <a:alphaModFix/>
          </a:blip>
          <a:srcRect/>
          <a:stretch/>
        </p:blipFill>
        <p:spPr>
          <a:xfrm>
            <a:off x="7467600" y="3854790"/>
            <a:ext cx="1387352" cy="1143000"/>
          </a:xfrm>
          <a:prstGeom prst="rect">
            <a:avLst/>
          </a:prstGeom>
          <a:noFill/>
          <a:ln>
            <a:noFill/>
          </a:ln>
        </p:spPr>
      </p:pic>
    </p:spTree>
    <p:extLst>
      <p:ext uri="{BB962C8B-B14F-4D97-AF65-F5344CB8AC3E}">
        <p14:creationId xmlns:p14="http://schemas.microsoft.com/office/powerpoint/2010/main" val="3826133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7" name="Google Shape;467;p324"/>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11</a:t>
            </a:fld>
            <a:endParaRPr lang="en"/>
          </a:p>
        </p:txBody>
      </p:sp>
      <p:sp>
        <p:nvSpPr>
          <p:cNvPr id="466" name="Google Shape;466;p324"/>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Pipeline for extracting FAERS files using KNIME </a:t>
            </a:r>
          </a:p>
        </p:txBody>
      </p:sp>
      <p:sp>
        <p:nvSpPr>
          <p:cNvPr id="468" name="Google Shape;468;p324"/>
          <p:cNvSpPr/>
          <p:nvPr/>
        </p:nvSpPr>
        <p:spPr>
          <a:xfrm>
            <a:off x="0" y="25996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469" name="Google Shape;469;p324"/>
          <p:cNvSpPr/>
          <p:nvPr/>
        </p:nvSpPr>
        <p:spPr>
          <a:xfrm>
            <a:off x="0" y="25996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70" name="Google Shape;470;p324"/>
          <p:cNvGrpSpPr/>
          <p:nvPr/>
        </p:nvGrpSpPr>
        <p:grpSpPr>
          <a:xfrm>
            <a:off x="1786339" y="1932001"/>
            <a:ext cx="473400" cy="473400"/>
            <a:chOff x="1786339" y="1703401"/>
            <a:chExt cx="473400" cy="473400"/>
          </a:xfrm>
        </p:grpSpPr>
        <p:sp>
          <p:nvSpPr>
            <p:cNvPr id="471" name="Google Shape;471;p324"/>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72" name="Google Shape;472;p324"/>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1</a:t>
              </a:r>
              <a:endParaRPr sz="600" b="0" i="0" u="none" strike="noStrike" cap="none">
                <a:solidFill>
                  <a:schemeClr val="dk2"/>
                </a:solidFill>
                <a:latin typeface="Barlow"/>
                <a:ea typeface="Barlow"/>
                <a:cs typeface="Barlow"/>
                <a:sym typeface="Barlow"/>
              </a:endParaRPr>
            </a:p>
          </p:txBody>
        </p:sp>
      </p:grpSp>
      <p:grpSp>
        <p:nvGrpSpPr>
          <p:cNvPr id="473" name="Google Shape;473;p324"/>
          <p:cNvGrpSpPr/>
          <p:nvPr/>
        </p:nvGrpSpPr>
        <p:grpSpPr>
          <a:xfrm>
            <a:off x="3814414" y="1932001"/>
            <a:ext cx="473400" cy="473400"/>
            <a:chOff x="3814414" y="1703401"/>
            <a:chExt cx="473400" cy="473400"/>
          </a:xfrm>
        </p:grpSpPr>
        <p:sp>
          <p:nvSpPr>
            <p:cNvPr id="474" name="Google Shape;474;p324"/>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75" name="Google Shape;475;p324"/>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3</a:t>
              </a:r>
              <a:endParaRPr sz="600" b="0" i="0" u="none" strike="noStrike" cap="none">
                <a:solidFill>
                  <a:schemeClr val="dk2"/>
                </a:solidFill>
                <a:latin typeface="Barlow"/>
                <a:ea typeface="Barlow"/>
                <a:cs typeface="Barlow"/>
                <a:sym typeface="Barlow"/>
              </a:endParaRPr>
            </a:p>
          </p:txBody>
        </p:sp>
      </p:grpSp>
      <p:grpSp>
        <p:nvGrpSpPr>
          <p:cNvPr id="476" name="Google Shape;476;p324"/>
          <p:cNvGrpSpPr/>
          <p:nvPr/>
        </p:nvGrpSpPr>
        <p:grpSpPr>
          <a:xfrm>
            <a:off x="5842489" y="1932001"/>
            <a:ext cx="473400" cy="473400"/>
            <a:chOff x="5842489" y="1703401"/>
            <a:chExt cx="473400" cy="473400"/>
          </a:xfrm>
        </p:grpSpPr>
        <p:sp>
          <p:nvSpPr>
            <p:cNvPr id="477" name="Google Shape;477;p324"/>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78" name="Google Shape;478;p324"/>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5</a:t>
              </a:r>
              <a:endParaRPr sz="600" b="0" i="0" u="none" strike="noStrike" cap="none">
                <a:solidFill>
                  <a:schemeClr val="dk2"/>
                </a:solidFill>
                <a:latin typeface="Barlow"/>
                <a:ea typeface="Barlow"/>
                <a:cs typeface="Barlow"/>
                <a:sym typeface="Barlow"/>
              </a:endParaRPr>
            </a:p>
          </p:txBody>
        </p:sp>
      </p:grpSp>
      <p:grpSp>
        <p:nvGrpSpPr>
          <p:cNvPr id="479" name="Google Shape;479;p324"/>
          <p:cNvGrpSpPr/>
          <p:nvPr/>
        </p:nvGrpSpPr>
        <p:grpSpPr>
          <a:xfrm>
            <a:off x="6880814" y="3804900"/>
            <a:ext cx="473400" cy="473400"/>
            <a:chOff x="6880814" y="3576300"/>
            <a:chExt cx="473400" cy="473400"/>
          </a:xfrm>
        </p:grpSpPr>
        <p:sp>
          <p:nvSpPr>
            <p:cNvPr id="480" name="Google Shape;480;p324"/>
            <p:cNvSpPr/>
            <p:nvPr/>
          </p:nvSpPr>
          <p:spPr>
            <a:xfrm rot="-2700000">
              <a:off x="6950142" y="36456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81" name="Google Shape;481;p324"/>
            <p:cNvSpPr/>
            <p:nvPr/>
          </p:nvSpPr>
          <p:spPr>
            <a:xfrm flipH="1">
              <a:off x="7050464" y="3752502"/>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6</a:t>
              </a:r>
              <a:endParaRPr sz="600" b="0" i="0" u="none" strike="noStrike" cap="none">
                <a:solidFill>
                  <a:schemeClr val="dk2"/>
                </a:solidFill>
                <a:latin typeface="Barlow"/>
                <a:ea typeface="Barlow"/>
                <a:cs typeface="Barlow"/>
                <a:sym typeface="Barlow"/>
              </a:endParaRPr>
            </a:p>
          </p:txBody>
        </p:sp>
      </p:grpSp>
      <p:grpSp>
        <p:nvGrpSpPr>
          <p:cNvPr id="482" name="Google Shape;482;p324"/>
          <p:cNvGrpSpPr/>
          <p:nvPr/>
        </p:nvGrpSpPr>
        <p:grpSpPr>
          <a:xfrm>
            <a:off x="4852739" y="3804900"/>
            <a:ext cx="473400" cy="473400"/>
            <a:chOff x="4852739" y="3576300"/>
            <a:chExt cx="473400" cy="473400"/>
          </a:xfrm>
        </p:grpSpPr>
        <p:sp>
          <p:nvSpPr>
            <p:cNvPr id="483" name="Google Shape;483;p324"/>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84" name="Google Shape;484;p324"/>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4</a:t>
              </a:r>
              <a:endParaRPr sz="600" b="0" i="0" u="none" strike="noStrike" cap="none">
                <a:solidFill>
                  <a:schemeClr val="dk2"/>
                </a:solidFill>
                <a:latin typeface="Barlow"/>
                <a:ea typeface="Barlow"/>
                <a:cs typeface="Barlow"/>
                <a:sym typeface="Barlow"/>
              </a:endParaRPr>
            </a:p>
          </p:txBody>
        </p:sp>
      </p:grpSp>
      <p:grpSp>
        <p:nvGrpSpPr>
          <p:cNvPr id="485" name="Google Shape;485;p324"/>
          <p:cNvGrpSpPr/>
          <p:nvPr/>
        </p:nvGrpSpPr>
        <p:grpSpPr>
          <a:xfrm>
            <a:off x="2824664" y="3804900"/>
            <a:ext cx="473400" cy="473400"/>
            <a:chOff x="2824664" y="3576300"/>
            <a:chExt cx="473400" cy="473400"/>
          </a:xfrm>
        </p:grpSpPr>
        <p:sp>
          <p:nvSpPr>
            <p:cNvPr id="486" name="Google Shape;486;p324"/>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Barlow"/>
                <a:ea typeface="Barlow"/>
                <a:cs typeface="Barlow"/>
                <a:sym typeface="Barlow"/>
              </a:endParaRPr>
            </a:p>
          </p:txBody>
        </p:sp>
        <p:sp>
          <p:nvSpPr>
            <p:cNvPr id="487" name="Google Shape;487;p324"/>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chemeClr val="dk2"/>
                  </a:solidFill>
                  <a:latin typeface="Barlow"/>
                  <a:ea typeface="Barlow"/>
                  <a:cs typeface="Barlow"/>
                  <a:sym typeface="Barlow"/>
                </a:rPr>
                <a:t>2</a:t>
              </a:r>
              <a:endParaRPr sz="600" b="0" i="0" u="none" strike="noStrike" cap="none">
                <a:solidFill>
                  <a:schemeClr val="dk2"/>
                </a:solidFill>
                <a:latin typeface="Barlow"/>
                <a:ea typeface="Barlow"/>
                <a:cs typeface="Barlow"/>
                <a:sym typeface="Barlow"/>
              </a:endParaRPr>
            </a:p>
          </p:txBody>
        </p:sp>
      </p:grpSp>
      <p:sp>
        <p:nvSpPr>
          <p:cNvPr id="488" name="Google Shape;488;p324"/>
          <p:cNvSpPr txBox="1"/>
          <p:nvPr/>
        </p:nvSpPr>
        <p:spPr>
          <a:xfrm>
            <a:off x="1379850" y="13847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dirty="0">
                <a:solidFill>
                  <a:schemeClr val="dk2"/>
                </a:solidFill>
                <a:latin typeface="Barlow"/>
                <a:ea typeface="Barlow"/>
                <a:cs typeface="Barlow"/>
                <a:sym typeface="Barlow"/>
              </a:rPr>
              <a:t>Download  of FAERS files (Quarterly import, ASCII)</a:t>
            </a:r>
            <a:endParaRPr sz="900" b="0" i="0" u="none" strike="noStrike" cap="none" dirty="0">
              <a:solidFill>
                <a:schemeClr val="dk2"/>
              </a:solidFill>
              <a:latin typeface="Barlow"/>
              <a:ea typeface="Barlow"/>
              <a:cs typeface="Barlow"/>
              <a:sym typeface="Barlow"/>
            </a:endParaRPr>
          </a:p>
        </p:txBody>
      </p:sp>
      <p:sp>
        <p:nvSpPr>
          <p:cNvPr id="489" name="Google Shape;489;p324"/>
          <p:cNvSpPr txBox="1"/>
          <p:nvPr/>
        </p:nvSpPr>
        <p:spPr>
          <a:xfrm>
            <a:off x="3377205" y="13847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2"/>
                </a:solidFill>
                <a:latin typeface="Barlow"/>
                <a:ea typeface="Barlow"/>
                <a:cs typeface="Barlow"/>
                <a:sym typeface="Barlow"/>
              </a:rPr>
              <a:t>Case de-duplication</a:t>
            </a:r>
            <a:endParaRPr sz="900" b="0" i="0" u="none" strike="noStrike" cap="none">
              <a:solidFill>
                <a:schemeClr val="dk2"/>
              </a:solidFill>
              <a:latin typeface="Barlow"/>
              <a:ea typeface="Barlow"/>
              <a:cs typeface="Barlow"/>
              <a:sym typeface="Barlow"/>
            </a:endParaRPr>
          </a:p>
        </p:txBody>
      </p:sp>
      <p:sp>
        <p:nvSpPr>
          <p:cNvPr id="490" name="Google Shape;490;p324"/>
          <p:cNvSpPr txBox="1"/>
          <p:nvPr/>
        </p:nvSpPr>
        <p:spPr>
          <a:xfrm>
            <a:off x="5436010" y="13847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2"/>
                </a:solidFill>
                <a:latin typeface="Barlow"/>
                <a:ea typeface="Barlow"/>
                <a:cs typeface="Barlow"/>
                <a:sym typeface="Barlow"/>
              </a:rPr>
              <a:t>Standardized FAERS </a:t>
            </a:r>
            <a:endParaRPr sz="900" b="0" i="0" u="none" strike="noStrike" cap="none">
              <a:solidFill>
                <a:schemeClr val="dk2"/>
              </a:solidFill>
              <a:latin typeface="Barlow"/>
              <a:ea typeface="Barlow"/>
              <a:cs typeface="Barlow"/>
              <a:sym typeface="Barlow"/>
            </a:endParaRPr>
          </a:p>
        </p:txBody>
      </p:sp>
      <p:sp>
        <p:nvSpPr>
          <p:cNvPr id="491" name="Google Shape;491;p324"/>
          <p:cNvSpPr txBox="1"/>
          <p:nvPr/>
        </p:nvSpPr>
        <p:spPr>
          <a:xfrm>
            <a:off x="2418175" y="42922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2"/>
                </a:solidFill>
                <a:latin typeface="Barlow"/>
                <a:ea typeface="Barlow"/>
                <a:cs typeface="Barlow"/>
                <a:sym typeface="Barlow"/>
              </a:rPr>
              <a:t>Load into KNIME and remove missing values</a:t>
            </a:r>
            <a:endParaRPr sz="900" b="0" i="0" u="none" strike="noStrike" cap="none">
              <a:solidFill>
                <a:schemeClr val="dk2"/>
              </a:solidFill>
              <a:latin typeface="Barlow"/>
              <a:ea typeface="Barlow"/>
              <a:cs typeface="Barlow"/>
              <a:sym typeface="Barlow"/>
            </a:endParaRPr>
          </a:p>
        </p:txBody>
      </p:sp>
      <p:sp>
        <p:nvSpPr>
          <p:cNvPr id="492" name="Google Shape;492;p324"/>
          <p:cNvSpPr txBox="1"/>
          <p:nvPr/>
        </p:nvSpPr>
        <p:spPr>
          <a:xfrm>
            <a:off x="4446255" y="42922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2"/>
                </a:solidFill>
                <a:latin typeface="Barlow"/>
                <a:ea typeface="Barlow"/>
                <a:cs typeface="Barlow"/>
                <a:sym typeface="Barlow"/>
              </a:rPr>
              <a:t>Mapping drug names and reactions using ATHENA</a:t>
            </a:r>
            <a:endParaRPr sz="900" b="0" i="0" u="none" strike="noStrike" cap="none">
              <a:solidFill>
                <a:schemeClr val="dk2"/>
              </a:solidFill>
              <a:latin typeface="Barlow"/>
              <a:ea typeface="Barlow"/>
              <a:cs typeface="Barlow"/>
              <a:sym typeface="Barlow"/>
            </a:endParaRPr>
          </a:p>
        </p:txBody>
      </p:sp>
      <p:sp>
        <p:nvSpPr>
          <p:cNvPr id="493" name="Google Shape;493;p324"/>
          <p:cNvSpPr txBox="1"/>
          <p:nvPr/>
        </p:nvSpPr>
        <p:spPr>
          <a:xfrm>
            <a:off x="6474335" y="42922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0" i="0" u="none" strike="noStrike" cap="none">
                <a:solidFill>
                  <a:schemeClr val="dk2"/>
                </a:solidFill>
                <a:latin typeface="Barlow"/>
                <a:ea typeface="Barlow"/>
                <a:cs typeface="Barlow"/>
                <a:sym typeface="Barlow"/>
              </a:rPr>
              <a:t>Compare adverse events in  Drug x with and without Drug y</a:t>
            </a:r>
            <a:endParaRPr sz="900" b="0" i="0" u="none" strike="noStrike" cap="none">
              <a:solidFill>
                <a:schemeClr val="dk2"/>
              </a:solidFill>
              <a:latin typeface="Barlow"/>
              <a:ea typeface="Barlow"/>
              <a:cs typeface="Barlow"/>
              <a:sym typeface="Barlow"/>
            </a:endParaRPr>
          </a:p>
        </p:txBody>
      </p:sp>
      <p:sp>
        <p:nvSpPr>
          <p:cNvPr id="494" name="Google Shape;494;p324"/>
          <p:cNvSpPr/>
          <p:nvPr/>
        </p:nvSpPr>
        <p:spPr>
          <a:xfrm>
            <a:off x="1525225" y="2405401"/>
            <a:ext cx="6405900" cy="918000"/>
          </a:xfrm>
          <a:prstGeom prst="flowChartAlternateProcess">
            <a:avLst/>
          </a:prstGeom>
          <a:solidFill>
            <a:schemeClr val="lt2"/>
          </a:solidFill>
          <a:ln w="19050" cap="flat" cmpd="sng">
            <a:solidFill>
              <a:srgbClr val="2E2E2E"/>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dirty="0">
                <a:solidFill>
                  <a:srgbClr val="000000"/>
                </a:solidFill>
                <a:latin typeface="Arial"/>
                <a:ea typeface="Arial"/>
                <a:cs typeface="Arial"/>
                <a:sym typeface="Arial"/>
              </a:rPr>
              <a:t>This workflow can also be used to address the question of whether the concurrent use of a drug can reduce another medication-related adverse events.</a:t>
            </a:r>
            <a:endParaRPr sz="1400" b="0" i="0" u="none" strike="noStrike" cap="none" dirty="0">
              <a:solidFill>
                <a:srgbClr val="000000"/>
              </a:solidFill>
              <a:latin typeface="Arial"/>
              <a:ea typeface="Arial"/>
              <a:cs typeface="Arial"/>
              <a:sym typeface="Arial"/>
            </a:endParaRPr>
          </a:p>
        </p:txBody>
      </p:sp>
      <p:cxnSp>
        <p:nvCxnSpPr>
          <p:cNvPr id="495" name="Google Shape;495;p324"/>
          <p:cNvCxnSpPr>
            <a:stCxn id="488" idx="0"/>
          </p:cNvCxnSpPr>
          <p:nvPr/>
        </p:nvCxnSpPr>
        <p:spPr>
          <a:xfrm>
            <a:off x="2023050" y="1384700"/>
            <a:ext cx="5400" cy="219600"/>
          </a:xfrm>
          <a:prstGeom prst="straightConnector1">
            <a:avLst/>
          </a:prstGeom>
          <a:noFill/>
          <a:ln w="9525" cap="flat" cmpd="sng">
            <a:solidFill>
              <a:srgbClr val="FEAA16"/>
            </a:solidFill>
            <a:prstDash val="solid"/>
            <a:round/>
            <a:headEnd type="none" w="sm" len="sm"/>
            <a:tailEnd type="triangle" w="med" len="med"/>
          </a:ln>
        </p:spPr>
      </p:cxnSp>
      <p:cxnSp>
        <p:nvCxnSpPr>
          <p:cNvPr id="496" name="Google Shape;496;p324"/>
          <p:cNvCxnSpPr/>
          <p:nvPr/>
        </p:nvCxnSpPr>
        <p:spPr>
          <a:xfrm>
            <a:off x="4020405" y="1512227"/>
            <a:ext cx="5255" cy="219656"/>
          </a:xfrm>
          <a:prstGeom prst="straightConnector1">
            <a:avLst/>
          </a:prstGeom>
          <a:noFill/>
          <a:ln w="9525" cap="flat" cmpd="sng">
            <a:solidFill>
              <a:srgbClr val="FEAA16"/>
            </a:solidFill>
            <a:prstDash val="solid"/>
            <a:round/>
            <a:headEnd type="none" w="sm" len="sm"/>
            <a:tailEnd type="triangle" w="med" len="med"/>
          </a:ln>
        </p:spPr>
      </p:cxnSp>
      <p:cxnSp>
        <p:nvCxnSpPr>
          <p:cNvPr id="497" name="Google Shape;497;p324"/>
          <p:cNvCxnSpPr/>
          <p:nvPr/>
        </p:nvCxnSpPr>
        <p:spPr>
          <a:xfrm>
            <a:off x="6012139" y="1496990"/>
            <a:ext cx="5255" cy="219656"/>
          </a:xfrm>
          <a:prstGeom prst="straightConnector1">
            <a:avLst/>
          </a:prstGeom>
          <a:noFill/>
          <a:ln w="9525" cap="flat" cmpd="sng">
            <a:solidFill>
              <a:srgbClr val="FEAA16"/>
            </a:solidFill>
            <a:prstDash val="solid"/>
            <a:round/>
            <a:headEnd type="none" w="sm" len="sm"/>
            <a:tailEnd type="triangle" w="med" len="med"/>
          </a:ln>
        </p:spPr>
      </p:cxnSp>
      <p:cxnSp>
        <p:nvCxnSpPr>
          <p:cNvPr id="498" name="Google Shape;498;p324"/>
          <p:cNvCxnSpPr/>
          <p:nvPr/>
        </p:nvCxnSpPr>
        <p:spPr>
          <a:xfrm rot="10800000">
            <a:off x="3045284" y="4647965"/>
            <a:ext cx="0" cy="190041"/>
          </a:xfrm>
          <a:prstGeom prst="straightConnector1">
            <a:avLst/>
          </a:prstGeom>
          <a:noFill/>
          <a:ln w="9525" cap="flat" cmpd="sng">
            <a:solidFill>
              <a:srgbClr val="FEAA16"/>
            </a:solidFill>
            <a:prstDash val="solid"/>
            <a:round/>
            <a:headEnd type="none" w="sm" len="sm"/>
            <a:tailEnd type="triangle" w="med" len="med"/>
          </a:ln>
        </p:spPr>
      </p:cxnSp>
      <p:cxnSp>
        <p:nvCxnSpPr>
          <p:cNvPr id="499" name="Google Shape;499;p324"/>
          <p:cNvCxnSpPr/>
          <p:nvPr/>
        </p:nvCxnSpPr>
        <p:spPr>
          <a:xfrm rot="10800000">
            <a:off x="5076367" y="4642418"/>
            <a:ext cx="0" cy="190041"/>
          </a:xfrm>
          <a:prstGeom prst="straightConnector1">
            <a:avLst/>
          </a:prstGeom>
          <a:noFill/>
          <a:ln w="9525" cap="flat" cmpd="sng">
            <a:solidFill>
              <a:srgbClr val="FEAA16"/>
            </a:solidFill>
            <a:prstDash val="solid"/>
            <a:round/>
            <a:headEnd type="none" w="sm" len="sm"/>
            <a:tailEnd type="triangle" w="med" len="med"/>
          </a:ln>
        </p:spPr>
      </p:cxnSp>
      <p:cxnSp>
        <p:nvCxnSpPr>
          <p:cNvPr id="500" name="Google Shape;500;p324"/>
          <p:cNvCxnSpPr/>
          <p:nvPr/>
        </p:nvCxnSpPr>
        <p:spPr>
          <a:xfrm rot="10800000">
            <a:off x="7148993" y="4778193"/>
            <a:ext cx="0" cy="190041"/>
          </a:xfrm>
          <a:prstGeom prst="straightConnector1">
            <a:avLst/>
          </a:prstGeom>
          <a:noFill/>
          <a:ln w="9525" cap="flat" cmpd="sng">
            <a:solidFill>
              <a:srgbClr val="FEAA16"/>
            </a:solidFill>
            <a:prstDash val="solid"/>
            <a:round/>
            <a:headEnd type="none" w="sm" len="sm"/>
            <a:tailEnd type="triangle" w="med" len="med"/>
          </a:ln>
        </p:spPr>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94"/>
                                        </p:tgtEl>
                                      </p:cBhvr>
                                    </p:animEffect>
                                    <p:set>
                                      <p:cBhvr>
                                        <p:cTn id="7" dur="1" fill="hold">
                                          <p:stCondLst>
                                            <p:cond delay="500"/>
                                          </p:stCondLst>
                                        </p:cTn>
                                        <p:tgtEl>
                                          <p:spTgt spid="49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495"/>
                                        </p:tgtEl>
                                        <p:attrNameLst>
                                          <p:attrName>style.visibility</p:attrName>
                                        </p:attrNameLst>
                                      </p:cBhvr>
                                      <p:to>
                                        <p:strVal val="visible"/>
                                      </p:to>
                                    </p:set>
                                    <p:anim calcmode="lin" valueType="num">
                                      <p:cBhvr additive="base">
                                        <p:cTn id="12" dur="500"/>
                                        <p:tgtEl>
                                          <p:spTgt spid="495"/>
                                        </p:tgtEl>
                                        <p:attrNameLst>
                                          <p:attrName>ppt_w</p:attrName>
                                        </p:attrNameLst>
                                      </p:cBhvr>
                                      <p:tavLst>
                                        <p:tav tm="0">
                                          <p:val>
                                            <p:strVal val="0"/>
                                          </p:val>
                                        </p:tav>
                                        <p:tav tm="100000">
                                          <p:val>
                                            <p:strVal val="#ppt_w"/>
                                          </p:val>
                                        </p:tav>
                                      </p:tavLst>
                                    </p:anim>
                                    <p:anim calcmode="lin" valueType="num">
                                      <p:cBhvr additive="base">
                                        <p:cTn id="13" dur="500"/>
                                        <p:tgtEl>
                                          <p:spTgt spid="495"/>
                                        </p:tgtEl>
                                        <p:attrNameLst>
                                          <p:attrName>ppt_h</p:attrName>
                                        </p:attrNameLst>
                                      </p:cBhvr>
                                      <p:tavLst>
                                        <p:tav tm="0">
                                          <p:val>
                                            <p:str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nodeType="clickEffect">
                                  <p:stCondLst>
                                    <p:cond delay="0"/>
                                  </p:stCondLst>
                                  <p:childTnLst>
                                    <p:set>
                                      <p:cBhvr>
                                        <p:cTn id="17" dur="1" fill="hold">
                                          <p:stCondLst>
                                            <p:cond delay="0"/>
                                          </p:stCondLst>
                                        </p:cTn>
                                        <p:tgtEl>
                                          <p:spTgt spid="498"/>
                                        </p:tgtEl>
                                        <p:attrNameLst>
                                          <p:attrName>style.visibility</p:attrName>
                                        </p:attrNameLst>
                                      </p:cBhvr>
                                      <p:to>
                                        <p:strVal val="visible"/>
                                      </p:to>
                                    </p:set>
                                    <p:anim calcmode="lin" valueType="num">
                                      <p:cBhvr additive="base">
                                        <p:cTn id="18" dur="500"/>
                                        <p:tgtEl>
                                          <p:spTgt spid="498"/>
                                        </p:tgtEl>
                                        <p:attrNameLst>
                                          <p:attrName>ppt_w</p:attrName>
                                        </p:attrNameLst>
                                      </p:cBhvr>
                                      <p:tavLst>
                                        <p:tav tm="0">
                                          <p:val>
                                            <p:strVal val="0"/>
                                          </p:val>
                                        </p:tav>
                                        <p:tav tm="100000">
                                          <p:val>
                                            <p:strVal val="#ppt_w"/>
                                          </p:val>
                                        </p:tav>
                                      </p:tavLst>
                                    </p:anim>
                                    <p:anim calcmode="lin" valueType="num">
                                      <p:cBhvr additive="base">
                                        <p:cTn id="19" dur="500"/>
                                        <p:tgtEl>
                                          <p:spTgt spid="498"/>
                                        </p:tgtEl>
                                        <p:attrNameLst>
                                          <p:attrName>ppt_h</p:attrName>
                                        </p:attrNameLst>
                                      </p:cBhvr>
                                      <p:tavLst>
                                        <p:tav tm="0">
                                          <p:val>
                                            <p:str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496"/>
                                        </p:tgtEl>
                                        <p:attrNameLst>
                                          <p:attrName>style.visibility</p:attrName>
                                        </p:attrNameLst>
                                      </p:cBhvr>
                                      <p:to>
                                        <p:strVal val="visible"/>
                                      </p:to>
                                    </p:set>
                                    <p:anim calcmode="lin" valueType="num">
                                      <p:cBhvr additive="base">
                                        <p:cTn id="24" dur="500"/>
                                        <p:tgtEl>
                                          <p:spTgt spid="496"/>
                                        </p:tgtEl>
                                        <p:attrNameLst>
                                          <p:attrName>ppt_w</p:attrName>
                                        </p:attrNameLst>
                                      </p:cBhvr>
                                      <p:tavLst>
                                        <p:tav tm="0">
                                          <p:val>
                                            <p:strVal val="0"/>
                                          </p:val>
                                        </p:tav>
                                        <p:tav tm="100000">
                                          <p:val>
                                            <p:strVal val="#ppt_w"/>
                                          </p:val>
                                        </p:tav>
                                      </p:tavLst>
                                    </p:anim>
                                    <p:anim calcmode="lin" valueType="num">
                                      <p:cBhvr additive="base">
                                        <p:cTn id="25" dur="500"/>
                                        <p:tgtEl>
                                          <p:spTgt spid="496"/>
                                        </p:tgtEl>
                                        <p:attrNameLst>
                                          <p:attrName>ppt_h</p:attrName>
                                        </p:attrNameLst>
                                      </p:cBhvr>
                                      <p:tavLst>
                                        <p:tav tm="0">
                                          <p:val>
                                            <p:str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0"/>
                                  </p:stCondLst>
                                  <p:childTnLst>
                                    <p:set>
                                      <p:cBhvr>
                                        <p:cTn id="29" dur="1" fill="hold">
                                          <p:stCondLst>
                                            <p:cond delay="0"/>
                                          </p:stCondLst>
                                        </p:cTn>
                                        <p:tgtEl>
                                          <p:spTgt spid="499"/>
                                        </p:tgtEl>
                                        <p:attrNameLst>
                                          <p:attrName>style.visibility</p:attrName>
                                        </p:attrNameLst>
                                      </p:cBhvr>
                                      <p:to>
                                        <p:strVal val="visible"/>
                                      </p:to>
                                    </p:set>
                                    <p:anim calcmode="lin" valueType="num">
                                      <p:cBhvr additive="base">
                                        <p:cTn id="30" dur="500"/>
                                        <p:tgtEl>
                                          <p:spTgt spid="499"/>
                                        </p:tgtEl>
                                        <p:attrNameLst>
                                          <p:attrName>ppt_w</p:attrName>
                                        </p:attrNameLst>
                                      </p:cBhvr>
                                      <p:tavLst>
                                        <p:tav tm="0">
                                          <p:val>
                                            <p:strVal val="0"/>
                                          </p:val>
                                        </p:tav>
                                        <p:tav tm="100000">
                                          <p:val>
                                            <p:strVal val="#ppt_w"/>
                                          </p:val>
                                        </p:tav>
                                      </p:tavLst>
                                    </p:anim>
                                    <p:anim calcmode="lin" valueType="num">
                                      <p:cBhvr additive="base">
                                        <p:cTn id="31" dur="500"/>
                                        <p:tgtEl>
                                          <p:spTgt spid="499"/>
                                        </p:tgtEl>
                                        <p:attrNameLst>
                                          <p:attrName>ppt_h</p:attrName>
                                        </p:attrNameLst>
                                      </p:cBhvr>
                                      <p:tavLst>
                                        <p:tav tm="0">
                                          <p:val>
                                            <p:str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0"/>
                                  </p:stCondLst>
                                  <p:childTnLst>
                                    <p:set>
                                      <p:cBhvr>
                                        <p:cTn id="35" dur="1" fill="hold">
                                          <p:stCondLst>
                                            <p:cond delay="0"/>
                                          </p:stCondLst>
                                        </p:cTn>
                                        <p:tgtEl>
                                          <p:spTgt spid="497"/>
                                        </p:tgtEl>
                                        <p:attrNameLst>
                                          <p:attrName>style.visibility</p:attrName>
                                        </p:attrNameLst>
                                      </p:cBhvr>
                                      <p:to>
                                        <p:strVal val="visible"/>
                                      </p:to>
                                    </p:set>
                                    <p:anim calcmode="lin" valueType="num">
                                      <p:cBhvr additive="base">
                                        <p:cTn id="36" dur="500"/>
                                        <p:tgtEl>
                                          <p:spTgt spid="497"/>
                                        </p:tgtEl>
                                        <p:attrNameLst>
                                          <p:attrName>ppt_w</p:attrName>
                                        </p:attrNameLst>
                                      </p:cBhvr>
                                      <p:tavLst>
                                        <p:tav tm="0">
                                          <p:val>
                                            <p:strVal val="0"/>
                                          </p:val>
                                        </p:tav>
                                        <p:tav tm="100000">
                                          <p:val>
                                            <p:strVal val="#ppt_w"/>
                                          </p:val>
                                        </p:tav>
                                      </p:tavLst>
                                    </p:anim>
                                    <p:anim calcmode="lin" valueType="num">
                                      <p:cBhvr additive="base">
                                        <p:cTn id="37" dur="500"/>
                                        <p:tgtEl>
                                          <p:spTgt spid="497"/>
                                        </p:tgtEl>
                                        <p:attrNameLst>
                                          <p:attrName>ppt_h</p:attrName>
                                        </p:attrNameLst>
                                      </p:cBhvr>
                                      <p:tavLst>
                                        <p:tav tm="0">
                                          <p:val>
                                            <p:str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nodeType="clickEffect">
                                  <p:stCondLst>
                                    <p:cond delay="0"/>
                                  </p:stCondLst>
                                  <p:childTnLst>
                                    <p:set>
                                      <p:cBhvr>
                                        <p:cTn id="41" dur="1" fill="hold">
                                          <p:stCondLst>
                                            <p:cond delay="0"/>
                                          </p:stCondLst>
                                        </p:cTn>
                                        <p:tgtEl>
                                          <p:spTgt spid="500"/>
                                        </p:tgtEl>
                                        <p:attrNameLst>
                                          <p:attrName>style.visibility</p:attrName>
                                        </p:attrNameLst>
                                      </p:cBhvr>
                                      <p:to>
                                        <p:strVal val="visible"/>
                                      </p:to>
                                    </p:set>
                                    <p:anim calcmode="lin" valueType="num">
                                      <p:cBhvr additive="base">
                                        <p:cTn id="42" dur="500"/>
                                        <p:tgtEl>
                                          <p:spTgt spid="500"/>
                                        </p:tgtEl>
                                        <p:attrNameLst>
                                          <p:attrName>ppt_w</p:attrName>
                                        </p:attrNameLst>
                                      </p:cBhvr>
                                      <p:tavLst>
                                        <p:tav tm="0">
                                          <p:val>
                                            <p:strVal val="0"/>
                                          </p:val>
                                        </p:tav>
                                        <p:tav tm="100000">
                                          <p:val>
                                            <p:strVal val="#ppt_w"/>
                                          </p:val>
                                        </p:tav>
                                      </p:tavLst>
                                    </p:anim>
                                    <p:anim calcmode="lin" valueType="num">
                                      <p:cBhvr additive="base">
                                        <p:cTn id="43" dur="500"/>
                                        <p:tgtEl>
                                          <p:spTgt spid="50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6" name="Google Shape;506;p18"/>
          <p:cNvSpPr txBox="1">
            <a:spLocks noGrp="1"/>
          </p:cNvSpPr>
          <p:nvPr>
            <p:ph idx="1"/>
          </p:nvPr>
        </p:nvSpPr>
        <p:spPr>
          <a:xfrm>
            <a:off x="360000" y="907200"/>
            <a:ext cx="5727600" cy="3664440"/>
          </a:xfrm>
          <a:noFill/>
          <a:ln>
            <a:noFill/>
          </a:ln>
        </p:spPr>
        <p:txBody>
          <a:bodyPr spcFirstLastPara="1" wrap="square" lIns="0" tIns="0" rIns="0" bIns="0" anchor="t" anchorCtr="0">
            <a:noAutofit/>
          </a:bodyPr>
          <a:lstStyle/>
          <a:p>
            <a:pPr lvl="0"/>
            <a:r>
              <a:rPr lang="en-GB" dirty="0">
                <a:sym typeface="Times New Roman"/>
              </a:rPr>
              <a:t>The FAERS quarterly data extract files for the years 2015 – 2020 were downloaded in ASCII format the official site. </a:t>
            </a:r>
          </a:p>
          <a:p>
            <a:pPr lvl="0"/>
            <a:endParaRPr lang="en-GB" dirty="0">
              <a:sym typeface="Times New Roman"/>
            </a:endParaRPr>
          </a:p>
          <a:p>
            <a:pPr lvl="0"/>
            <a:r>
              <a:rPr lang="en-GB" dirty="0">
                <a:sym typeface="Times New Roman"/>
              </a:rPr>
              <a:t>These files were then loaded into KNIME by navigating to the file path for each quarter using the “List Files/Folders” node. </a:t>
            </a:r>
          </a:p>
          <a:p>
            <a:pPr lvl="0"/>
            <a:endParaRPr lang="en-GB" dirty="0">
              <a:sym typeface="Times New Roman"/>
            </a:endParaRPr>
          </a:p>
          <a:p>
            <a:pPr lvl="0"/>
            <a:r>
              <a:rPr lang="en-GB" dirty="0">
                <a:sym typeface="Times New Roman"/>
              </a:rPr>
              <a:t>We combined into one component per year using a “Metanode”</a:t>
            </a:r>
          </a:p>
        </p:txBody>
      </p:sp>
      <p:sp>
        <p:nvSpPr>
          <p:cNvPr id="507" name="Google Shape;507;p18"/>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12</a:t>
            </a:fld>
            <a:endParaRPr lang="en"/>
          </a:p>
        </p:txBody>
      </p:sp>
      <p:sp>
        <p:nvSpPr>
          <p:cNvPr id="505" name="Google Shape;505;p18"/>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Uploading Data into KNIME </a:t>
            </a:r>
          </a:p>
        </p:txBody>
      </p:sp>
      <p:pic>
        <p:nvPicPr>
          <p:cNvPr id="508" name="Google Shape;508;p18"/>
          <p:cNvPicPr preferRelativeResize="0"/>
          <p:nvPr/>
        </p:nvPicPr>
        <p:blipFill rotWithShape="1">
          <a:blip r:embed="rId3">
            <a:alphaModFix/>
          </a:blip>
          <a:srcRect/>
          <a:stretch/>
        </p:blipFill>
        <p:spPr>
          <a:xfrm>
            <a:off x="6248400" y="1314450"/>
            <a:ext cx="2753899" cy="2514600"/>
          </a:xfrm>
          <a:prstGeom prst="rect">
            <a:avLst/>
          </a:prstGeom>
          <a:noFill/>
          <a:ln>
            <a:noFill/>
          </a:ln>
        </p:spPr>
      </p:pic>
      <p:sp>
        <p:nvSpPr>
          <p:cNvPr id="510" name="Google Shape;510;p18"/>
          <p:cNvSpPr/>
          <p:nvPr/>
        </p:nvSpPr>
        <p:spPr>
          <a:xfrm>
            <a:off x="6477000" y="1023732"/>
            <a:ext cx="174000" cy="28755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 name="Google Shape;510;p18">
            <a:extLst>
              <a:ext uri="{FF2B5EF4-FFF2-40B4-BE49-F238E27FC236}">
                <a16:creationId xmlns:a16="http://schemas.microsoft.com/office/drawing/2014/main" id="{C4FADA36-EC01-B6F5-B5D1-A717A238CD71}"/>
              </a:ext>
            </a:extLst>
          </p:cNvPr>
          <p:cNvSpPr/>
          <p:nvPr/>
        </p:nvSpPr>
        <p:spPr>
          <a:xfrm>
            <a:off x="7315200" y="1023732"/>
            <a:ext cx="174000" cy="28755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07"/>
                                        </p:tgtEl>
                                        <p:attrNameLst>
                                          <p:attrName>style.visibility</p:attrName>
                                        </p:attrNameLst>
                                      </p:cBhvr>
                                      <p:to>
                                        <p:strVal val="visible"/>
                                      </p:to>
                                    </p:set>
                                    <p:anim calcmode="lin" valueType="num">
                                      <p:cBhvr additive="base">
                                        <p:cTn id="7" dur="500"/>
                                        <p:tgtEl>
                                          <p:spTgt spid="507"/>
                                        </p:tgtEl>
                                        <p:attrNameLst>
                                          <p:attrName>ppt_w</p:attrName>
                                        </p:attrNameLst>
                                      </p:cBhvr>
                                      <p:tavLst>
                                        <p:tav tm="0">
                                          <p:val>
                                            <p:strVal val="0"/>
                                          </p:val>
                                        </p:tav>
                                        <p:tav tm="100000">
                                          <p:val>
                                            <p:strVal val="#ppt_w"/>
                                          </p:val>
                                        </p:tav>
                                      </p:tavLst>
                                    </p:anim>
                                    <p:anim calcmode="lin" valueType="num">
                                      <p:cBhvr additive="base">
                                        <p:cTn id="8" dur="500"/>
                                        <p:tgtEl>
                                          <p:spTgt spid="507"/>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10"/>
                                        </p:tgtEl>
                                        <p:attrNameLst>
                                          <p:attrName>style.visibility</p:attrName>
                                        </p:attrNameLst>
                                      </p:cBhvr>
                                      <p:to>
                                        <p:strVal val="visible"/>
                                      </p:to>
                                    </p:set>
                                    <p:anim calcmode="lin" valueType="num">
                                      <p:cBhvr additive="base">
                                        <p:cTn id="13" dur="500"/>
                                        <p:tgtEl>
                                          <p:spTgt spid="510"/>
                                        </p:tgtEl>
                                        <p:attrNameLst>
                                          <p:attrName>ppt_w</p:attrName>
                                        </p:attrNameLst>
                                      </p:cBhvr>
                                      <p:tavLst>
                                        <p:tav tm="0">
                                          <p:val>
                                            <p:strVal val="0"/>
                                          </p:val>
                                        </p:tav>
                                        <p:tav tm="100000">
                                          <p:val>
                                            <p:strVal val="#ppt_w"/>
                                          </p:val>
                                        </p:tav>
                                      </p:tavLst>
                                    </p:anim>
                                    <p:anim calcmode="lin" valueType="num">
                                      <p:cBhvr additive="base">
                                        <p:cTn id="14" dur="500"/>
                                        <p:tgtEl>
                                          <p:spTgt spid="510"/>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ppt_w</p:attrName>
                                        </p:attrNameLst>
                                      </p:cBhvr>
                                      <p:tavLst>
                                        <p:tav tm="0">
                                          <p:val>
                                            <p:strVal val="0"/>
                                          </p:val>
                                        </p:tav>
                                        <p:tav tm="100000">
                                          <p:val>
                                            <p:strVal val="#ppt_w"/>
                                          </p:val>
                                        </p:tav>
                                      </p:tavLst>
                                    </p:anim>
                                    <p:anim calcmode="lin" valueType="num">
                                      <p:cBhvr additive="base">
                                        <p:cTn id="20" dur="500"/>
                                        <p:tgtEl>
                                          <p:spTgt spid="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E472C8-0663-1CDF-924F-9FABB26DF463}"/>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13</a:t>
            </a:fld>
            <a:endParaRPr lang="en-US" dirty="0"/>
          </a:p>
        </p:txBody>
      </p:sp>
      <p:sp>
        <p:nvSpPr>
          <p:cNvPr id="2" name="Title 1">
            <a:extLst>
              <a:ext uri="{FF2B5EF4-FFF2-40B4-BE49-F238E27FC236}">
                <a16:creationId xmlns:a16="http://schemas.microsoft.com/office/drawing/2014/main" id="{FB2FB4AA-D56D-07AF-EC41-59B5D5612053}"/>
              </a:ext>
            </a:extLst>
          </p:cNvPr>
          <p:cNvSpPr>
            <a:spLocks noGrp="1"/>
          </p:cNvSpPr>
          <p:nvPr>
            <p:ph type="title"/>
          </p:nvPr>
        </p:nvSpPr>
        <p:spPr>
          <a:xfrm>
            <a:off x="360000" y="258645"/>
            <a:ext cx="8427600" cy="362104"/>
          </a:xfrm>
        </p:spPr>
        <p:txBody>
          <a:bodyPr/>
          <a:lstStyle/>
          <a:p>
            <a:r>
              <a:rPr lang="en-US" dirty="0"/>
              <a:t>KNIME FAERS Workflow</a:t>
            </a:r>
          </a:p>
        </p:txBody>
      </p:sp>
      <p:pic>
        <p:nvPicPr>
          <p:cNvPr id="6" name="Picture 5" descr="A diagram of a computer network&#10;&#10;Description automatically generated with medium confidence">
            <a:extLst>
              <a:ext uri="{FF2B5EF4-FFF2-40B4-BE49-F238E27FC236}">
                <a16:creationId xmlns:a16="http://schemas.microsoft.com/office/drawing/2014/main" id="{3CBA7141-9CE7-28BF-5D4A-3E287C3759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683" y="673161"/>
            <a:ext cx="8577065" cy="4273976"/>
          </a:xfrm>
          <a:prstGeom prst="rect">
            <a:avLst/>
          </a:prstGeom>
        </p:spPr>
      </p:pic>
      <p:sp>
        <p:nvSpPr>
          <p:cNvPr id="7" name="Google Shape;540;p21">
            <a:extLst>
              <a:ext uri="{FF2B5EF4-FFF2-40B4-BE49-F238E27FC236}">
                <a16:creationId xmlns:a16="http://schemas.microsoft.com/office/drawing/2014/main" id="{8E73D9DF-AABA-4A4E-0949-6ED57E21F346}"/>
              </a:ext>
            </a:extLst>
          </p:cNvPr>
          <p:cNvSpPr/>
          <p:nvPr/>
        </p:nvSpPr>
        <p:spPr>
          <a:xfrm>
            <a:off x="2035936" y="1123950"/>
            <a:ext cx="387675" cy="42046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540;p21">
            <a:extLst>
              <a:ext uri="{FF2B5EF4-FFF2-40B4-BE49-F238E27FC236}">
                <a16:creationId xmlns:a16="http://schemas.microsoft.com/office/drawing/2014/main" id="{F7D3AB33-D80A-48D3-6C41-912852BFCA2F}"/>
              </a:ext>
            </a:extLst>
          </p:cNvPr>
          <p:cNvSpPr/>
          <p:nvPr/>
        </p:nvSpPr>
        <p:spPr>
          <a:xfrm>
            <a:off x="2025531" y="1619552"/>
            <a:ext cx="387675" cy="42046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540;p21">
            <a:extLst>
              <a:ext uri="{FF2B5EF4-FFF2-40B4-BE49-F238E27FC236}">
                <a16:creationId xmlns:a16="http://schemas.microsoft.com/office/drawing/2014/main" id="{1A2DD8F3-1574-B8F5-BB19-E88135469694}"/>
              </a:ext>
            </a:extLst>
          </p:cNvPr>
          <p:cNvSpPr/>
          <p:nvPr/>
        </p:nvSpPr>
        <p:spPr>
          <a:xfrm>
            <a:off x="2035935" y="2081968"/>
            <a:ext cx="387675" cy="42046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540;p21">
            <a:extLst>
              <a:ext uri="{FF2B5EF4-FFF2-40B4-BE49-F238E27FC236}">
                <a16:creationId xmlns:a16="http://schemas.microsoft.com/office/drawing/2014/main" id="{CF9EE1E1-71FB-2692-0A9E-3F78C20C58E5}"/>
              </a:ext>
            </a:extLst>
          </p:cNvPr>
          <p:cNvSpPr/>
          <p:nvPr/>
        </p:nvSpPr>
        <p:spPr>
          <a:xfrm>
            <a:off x="2035935" y="2588093"/>
            <a:ext cx="387675" cy="42046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864413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4" name="Title 3">
            <a:extLst>
              <a:ext uri="{FF2B5EF4-FFF2-40B4-BE49-F238E27FC236}">
                <a16:creationId xmlns:a16="http://schemas.microsoft.com/office/drawing/2014/main" id="{0D045295-D1AE-08AC-78AF-025FAFA5F2CC}"/>
              </a:ext>
            </a:extLst>
          </p:cNvPr>
          <p:cNvSpPr>
            <a:spLocks noGrp="1"/>
          </p:cNvSpPr>
          <p:nvPr>
            <p:ph type="ctrTitle"/>
          </p:nvPr>
        </p:nvSpPr>
        <p:spPr/>
        <p:txBody>
          <a:bodyPr/>
          <a:lstStyle/>
          <a:p>
            <a:r>
              <a:rPr lang="en-US" dirty="0"/>
              <a:t>Demographics</a:t>
            </a:r>
          </a:p>
        </p:txBody>
      </p:sp>
    </p:spTree>
    <p:extLst>
      <p:ext uri="{BB962C8B-B14F-4D97-AF65-F5344CB8AC3E}">
        <p14:creationId xmlns:p14="http://schemas.microsoft.com/office/powerpoint/2010/main" val="374319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21"/>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15</a:t>
            </a:fld>
            <a:endParaRPr/>
          </a:p>
        </p:txBody>
      </p:sp>
      <p:pic>
        <p:nvPicPr>
          <p:cNvPr id="533" name="Google Shape;533;p21"/>
          <p:cNvPicPr preferRelativeResize="0"/>
          <p:nvPr/>
        </p:nvPicPr>
        <p:blipFill rotWithShape="1">
          <a:blip r:embed="rId3">
            <a:alphaModFix/>
          </a:blip>
          <a:srcRect r="6998"/>
          <a:stretch/>
        </p:blipFill>
        <p:spPr>
          <a:xfrm>
            <a:off x="1198625" y="147672"/>
            <a:ext cx="6674803" cy="4392689"/>
          </a:xfrm>
          <a:prstGeom prst="rect">
            <a:avLst/>
          </a:prstGeom>
          <a:noFill/>
          <a:ln w="9525" cap="flat" cmpd="sng">
            <a:solidFill>
              <a:schemeClr val="dk2"/>
            </a:solidFill>
            <a:prstDash val="solid"/>
            <a:round/>
            <a:headEnd type="none" w="sm" len="sm"/>
            <a:tailEnd type="none" w="sm" len="sm"/>
          </a:ln>
        </p:spPr>
      </p:pic>
      <p:sp>
        <p:nvSpPr>
          <p:cNvPr id="534" name="Google Shape;534;p21"/>
          <p:cNvSpPr txBox="1"/>
          <p:nvPr/>
        </p:nvSpPr>
        <p:spPr>
          <a:xfrm>
            <a:off x="1198613" y="4486086"/>
            <a:ext cx="72090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dirty="0">
                <a:solidFill>
                  <a:schemeClr val="tx1"/>
                </a:solidFill>
                <a:latin typeface="Times New Roman"/>
                <a:ea typeface="Times New Roman"/>
                <a:cs typeface="Times New Roman"/>
                <a:sym typeface="Times New Roman"/>
              </a:rPr>
              <a:t>The demographic table in its original state, prior to the addition of regions, conversion of age and weight data, and removal of any missing values</a:t>
            </a:r>
            <a:endParaRPr sz="1200" b="0" i="0" u="none" strike="noStrike" cap="none" dirty="0">
              <a:solidFill>
                <a:schemeClr val="tx1"/>
              </a:solidFill>
              <a:latin typeface="Times New Roman"/>
              <a:ea typeface="Times New Roman"/>
              <a:cs typeface="Times New Roman"/>
              <a:sym typeface="Times New Roman"/>
            </a:endParaRPr>
          </a:p>
        </p:txBody>
      </p:sp>
      <p:pic>
        <p:nvPicPr>
          <p:cNvPr id="535" name="Google Shape;535;p21"/>
          <p:cNvPicPr preferRelativeResize="0"/>
          <p:nvPr/>
        </p:nvPicPr>
        <p:blipFill rotWithShape="1">
          <a:blip r:embed="rId4">
            <a:alphaModFix/>
          </a:blip>
          <a:srcRect b="14597"/>
          <a:stretch/>
        </p:blipFill>
        <p:spPr>
          <a:xfrm>
            <a:off x="3694725" y="140161"/>
            <a:ext cx="951250" cy="4392689"/>
          </a:xfrm>
          <a:prstGeom prst="rect">
            <a:avLst/>
          </a:prstGeom>
          <a:noFill/>
          <a:ln>
            <a:noFill/>
          </a:ln>
        </p:spPr>
      </p:pic>
      <p:sp>
        <p:nvSpPr>
          <p:cNvPr id="536" name="Google Shape;536;p21"/>
          <p:cNvSpPr/>
          <p:nvPr/>
        </p:nvSpPr>
        <p:spPr>
          <a:xfrm>
            <a:off x="3694725" y="147672"/>
            <a:ext cx="947376" cy="4399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37" name="Google Shape;537;p21"/>
          <p:cNvPicPr preferRelativeResize="0"/>
          <p:nvPr/>
        </p:nvPicPr>
        <p:blipFill rotWithShape="1">
          <a:blip r:embed="rId5">
            <a:alphaModFix/>
          </a:blip>
          <a:srcRect/>
          <a:stretch/>
        </p:blipFill>
        <p:spPr>
          <a:xfrm>
            <a:off x="5166361" y="140161"/>
            <a:ext cx="951250" cy="3907600"/>
          </a:xfrm>
          <a:prstGeom prst="rect">
            <a:avLst/>
          </a:prstGeom>
          <a:noFill/>
          <a:ln>
            <a:noFill/>
          </a:ln>
        </p:spPr>
      </p:pic>
      <p:sp>
        <p:nvSpPr>
          <p:cNvPr id="538" name="Google Shape;538;p21"/>
          <p:cNvSpPr/>
          <p:nvPr/>
        </p:nvSpPr>
        <p:spPr>
          <a:xfrm>
            <a:off x="4661694" y="147672"/>
            <a:ext cx="1455917" cy="4399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39" name="Google Shape;539;p21"/>
          <p:cNvPicPr preferRelativeResize="0"/>
          <p:nvPr/>
        </p:nvPicPr>
        <p:blipFill rotWithShape="1">
          <a:blip r:embed="rId6">
            <a:alphaModFix/>
          </a:blip>
          <a:srcRect b="14597"/>
          <a:stretch/>
        </p:blipFill>
        <p:spPr>
          <a:xfrm>
            <a:off x="7079925" y="133350"/>
            <a:ext cx="793503" cy="4392689"/>
          </a:xfrm>
          <a:prstGeom prst="rect">
            <a:avLst/>
          </a:prstGeom>
          <a:noFill/>
          <a:ln>
            <a:noFill/>
          </a:ln>
        </p:spPr>
      </p:pic>
      <p:sp>
        <p:nvSpPr>
          <p:cNvPr id="540" name="Google Shape;540;p21"/>
          <p:cNvSpPr/>
          <p:nvPr/>
        </p:nvSpPr>
        <p:spPr>
          <a:xfrm>
            <a:off x="7079925" y="140161"/>
            <a:ext cx="793503" cy="4399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22"/>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Demographic  </a:t>
            </a:r>
          </a:p>
        </p:txBody>
      </p:sp>
      <p:sp>
        <p:nvSpPr>
          <p:cNvPr id="546" name="Google Shape;546;p22"/>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began by selecting specific columns of data (primary ID, case ID, latest follow up, event date, age, age unit abbreviation, gender, weight, weight unit abbreviation, report date, reporters’ occupation, and occurrence country) for preparation.</a:t>
            </a:r>
          </a:p>
          <a:p>
            <a:pPr lvl="0"/>
            <a:r>
              <a:rPr lang="en-GB" dirty="0">
                <a:sym typeface="Times New Roman"/>
              </a:rPr>
              <a:t>Data was further filtered to remove any missing values via applying a set of rules and keeping those that matched and removing those that did not.</a:t>
            </a:r>
          </a:p>
          <a:p>
            <a:pPr lvl="0"/>
            <a:r>
              <a:rPr lang="en-GB" dirty="0">
                <a:sym typeface="Times New Roman"/>
              </a:rPr>
              <a:t>We assign world regions (European, Asian, US and Canada, or Other) based on 2-letter country codes using  reference table and the region values were combined into one table.</a:t>
            </a:r>
          </a:p>
          <a:p>
            <a:pPr lvl="0"/>
            <a:endParaRPr lang="en-GB" dirty="0">
              <a:sym typeface="Times New Roman"/>
            </a:endParaRPr>
          </a:p>
        </p:txBody>
      </p:sp>
      <p:sp>
        <p:nvSpPr>
          <p:cNvPr id="547" name="Google Shape;547;p22"/>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16</a:t>
            </a:fld>
            <a:endParaRPr lang="en"/>
          </a:p>
        </p:txBody>
      </p:sp>
      <p:pic>
        <p:nvPicPr>
          <p:cNvPr id="548" name="Google Shape;548;p22"/>
          <p:cNvPicPr preferRelativeResize="0"/>
          <p:nvPr/>
        </p:nvPicPr>
        <p:blipFill rotWithShape="1">
          <a:blip r:embed="rId3">
            <a:alphaModFix/>
          </a:blip>
          <a:srcRect/>
          <a:stretch/>
        </p:blipFill>
        <p:spPr>
          <a:xfrm>
            <a:off x="10700" y="3727859"/>
            <a:ext cx="9143999" cy="1415633"/>
          </a:xfrm>
          <a:prstGeom prst="rect">
            <a:avLst/>
          </a:prstGeom>
          <a:noFill/>
          <a:ln>
            <a:noFill/>
          </a:ln>
        </p:spPr>
      </p:pic>
      <p:sp>
        <p:nvSpPr>
          <p:cNvPr id="549" name="Google Shape;549;p22"/>
          <p:cNvSpPr/>
          <p:nvPr/>
        </p:nvSpPr>
        <p:spPr>
          <a:xfrm>
            <a:off x="563300" y="3756123"/>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0" name="Google Shape;550;p22"/>
          <p:cNvSpPr/>
          <p:nvPr/>
        </p:nvSpPr>
        <p:spPr>
          <a:xfrm>
            <a:off x="1374025" y="3615445"/>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1" name="Google Shape;551;p22"/>
          <p:cNvSpPr/>
          <p:nvPr/>
        </p:nvSpPr>
        <p:spPr>
          <a:xfrm>
            <a:off x="2370075" y="372785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22"/>
          <p:cNvSpPr/>
          <p:nvPr/>
        </p:nvSpPr>
        <p:spPr>
          <a:xfrm>
            <a:off x="3183530" y="3735599"/>
            <a:ext cx="174001"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3" name="Google Shape;553;p22"/>
          <p:cNvSpPr/>
          <p:nvPr/>
        </p:nvSpPr>
        <p:spPr>
          <a:xfrm>
            <a:off x="3981150" y="37250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49"/>
                                        </p:tgtEl>
                                        <p:attrNameLst>
                                          <p:attrName>style.visibility</p:attrName>
                                        </p:attrNameLst>
                                      </p:cBhvr>
                                      <p:to>
                                        <p:strVal val="visible"/>
                                      </p:to>
                                    </p:set>
                                    <p:anim calcmode="lin" valueType="num">
                                      <p:cBhvr additive="base">
                                        <p:cTn id="7" dur="500"/>
                                        <p:tgtEl>
                                          <p:spTgt spid="549"/>
                                        </p:tgtEl>
                                        <p:attrNameLst>
                                          <p:attrName>ppt_w</p:attrName>
                                        </p:attrNameLst>
                                      </p:cBhvr>
                                      <p:tavLst>
                                        <p:tav tm="0">
                                          <p:val>
                                            <p:strVal val="0"/>
                                          </p:val>
                                        </p:tav>
                                        <p:tav tm="100000">
                                          <p:val>
                                            <p:strVal val="#ppt_w"/>
                                          </p:val>
                                        </p:tav>
                                      </p:tavLst>
                                    </p:anim>
                                    <p:anim calcmode="lin" valueType="num">
                                      <p:cBhvr additive="base">
                                        <p:cTn id="8" dur="500"/>
                                        <p:tgtEl>
                                          <p:spTgt spid="549"/>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50"/>
                                        </p:tgtEl>
                                        <p:attrNameLst>
                                          <p:attrName>style.visibility</p:attrName>
                                        </p:attrNameLst>
                                      </p:cBhvr>
                                      <p:to>
                                        <p:strVal val="visible"/>
                                      </p:to>
                                    </p:set>
                                    <p:anim calcmode="lin" valueType="num">
                                      <p:cBhvr additive="base">
                                        <p:cTn id="13" dur="500"/>
                                        <p:tgtEl>
                                          <p:spTgt spid="550"/>
                                        </p:tgtEl>
                                        <p:attrNameLst>
                                          <p:attrName>ppt_w</p:attrName>
                                        </p:attrNameLst>
                                      </p:cBhvr>
                                      <p:tavLst>
                                        <p:tav tm="0">
                                          <p:val>
                                            <p:strVal val="0"/>
                                          </p:val>
                                        </p:tav>
                                        <p:tav tm="100000">
                                          <p:val>
                                            <p:strVal val="#ppt_w"/>
                                          </p:val>
                                        </p:tav>
                                      </p:tavLst>
                                    </p:anim>
                                    <p:anim calcmode="lin" valueType="num">
                                      <p:cBhvr additive="base">
                                        <p:cTn id="14" dur="500"/>
                                        <p:tgtEl>
                                          <p:spTgt spid="550"/>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51"/>
                                        </p:tgtEl>
                                        <p:attrNameLst>
                                          <p:attrName>style.visibility</p:attrName>
                                        </p:attrNameLst>
                                      </p:cBhvr>
                                      <p:to>
                                        <p:strVal val="visible"/>
                                      </p:to>
                                    </p:set>
                                    <p:anim calcmode="lin" valueType="num">
                                      <p:cBhvr additive="base">
                                        <p:cTn id="19" dur="500"/>
                                        <p:tgtEl>
                                          <p:spTgt spid="551"/>
                                        </p:tgtEl>
                                        <p:attrNameLst>
                                          <p:attrName>ppt_w</p:attrName>
                                        </p:attrNameLst>
                                      </p:cBhvr>
                                      <p:tavLst>
                                        <p:tav tm="0">
                                          <p:val>
                                            <p:strVal val="0"/>
                                          </p:val>
                                        </p:tav>
                                        <p:tav tm="100000">
                                          <p:val>
                                            <p:strVal val="#ppt_w"/>
                                          </p:val>
                                        </p:tav>
                                      </p:tavLst>
                                    </p:anim>
                                    <p:anim calcmode="lin" valueType="num">
                                      <p:cBhvr additive="base">
                                        <p:cTn id="20" dur="500"/>
                                        <p:tgtEl>
                                          <p:spTgt spid="551"/>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52"/>
                                        </p:tgtEl>
                                        <p:attrNameLst>
                                          <p:attrName>style.visibility</p:attrName>
                                        </p:attrNameLst>
                                      </p:cBhvr>
                                      <p:to>
                                        <p:strVal val="visible"/>
                                      </p:to>
                                    </p:set>
                                    <p:anim calcmode="lin" valueType="num">
                                      <p:cBhvr additive="base">
                                        <p:cTn id="25" dur="500"/>
                                        <p:tgtEl>
                                          <p:spTgt spid="552"/>
                                        </p:tgtEl>
                                        <p:attrNameLst>
                                          <p:attrName>ppt_w</p:attrName>
                                        </p:attrNameLst>
                                      </p:cBhvr>
                                      <p:tavLst>
                                        <p:tav tm="0">
                                          <p:val>
                                            <p:strVal val="0"/>
                                          </p:val>
                                        </p:tav>
                                        <p:tav tm="100000">
                                          <p:val>
                                            <p:strVal val="#ppt_w"/>
                                          </p:val>
                                        </p:tav>
                                      </p:tavLst>
                                    </p:anim>
                                    <p:anim calcmode="lin" valueType="num">
                                      <p:cBhvr additive="base">
                                        <p:cTn id="26" dur="500"/>
                                        <p:tgtEl>
                                          <p:spTgt spid="552"/>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553"/>
                                        </p:tgtEl>
                                        <p:attrNameLst>
                                          <p:attrName>style.visibility</p:attrName>
                                        </p:attrNameLst>
                                      </p:cBhvr>
                                      <p:to>
                                        <p:strVal val="visible"/>
                                      </p:to>
                                    </p:set>
                                    <p:anim calcmode="lin" valueType="num">
                                      <p:cBhvr additive="base">
                                        <p:cTn id="31" dur="500"/>
                                        <p:tgtEl>
                                          <p:spTgt spid="553"/>
                                        </p:tgtEl>
                                        <p:attrNameLst>
                                          <p:attrName>ppt_w</p:attrName>
                                        </p:attrNameLst>
                                      </p:cBhvr>
                                      <p:tavLst>
                                        <p:tav tm="0">
                                          <p:val>
                                            <p:strVal val="0"/>
                                          </p:val>
                                        </p:tav>
                                        <p:tav tm="100000">
                                          <p:val>
                                            <p:strVal val="#ppt_w"/>
                                          </p:val>
                                        </p:tav>
                                      </p:tavLst>
                                    </p:anim>
                                    <p:anim calcmode="lin" valueType="num">
                                      <p:cBhvr additive="base">
                                        <p:cTn id="32" dur="500"/>
                                        <p:tgtEl>
                                          <p:spTgt spid="55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9" name="Google Shape;559;p23"/>
          <p:cNvSpPr/>
          <p:nvPr/>
        </p:nvSpPr>
        <p:spPr>
          <a:xfrm>
            <a:off x="4326193" y="890713"/>
            <a:ext cx="182700" cy="3393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60" name="Google Shape;560;p23"/>
          <p:cNvPicPr preferRelativeResize="0"/>
          <p:nvPr/>
        </p:nvPicPr>
        <p:blipFill rotWithShape="1">
          <a:blip r:embed="rId3">
            <a:alphaModFix/>
          </a:blip>
          <a:srcRect/>
          <a:stretch/>
        </p:blipFill>
        <p:spPr>
          <a:xfrm>
            <a:off x="2922548" y="1287514"/>
            <a:ext cx="3222176" cy="2166425"/>
          </a:xfrm>
          <a:prstGeom prst="rect">
            <a:avLst/>
          </a:prstGeom>
          <a:noFill/>
          <a:ln w="9525" cap="flat" cmpd="sng">
            <a:noFill/>
            <a:prstDash val="solid"/>
            <a:round/>
            <a:headEnd type="none" w="sm" len="sm"/>
            <a:tailEnd type="none" w="sm" len="sm"/>
          </a:ln>
        </p:spPr>
      </p:pic>
      <p:sp>
        <p:nvSpPr>
          <p:cNvPr id="561" name="Google Shape;561;p23"/>
          <p:cNvSpPr/>
          <p:nvPr/>
        </p:nvSpPr>
        <p:spPr>
          <a:xfrm>
            <a:off x="3343543" y="3900937"/>
            <a:ext cx="2330700" cy="313800"/>
          </a:xfrm>
          <a:prstGeom prst="rightArrow">
            <a:avLst>
              <a:gd name="adj1" fmla="val 50000"/>
              <a:gd name="adj2" fmla="val 50000"/>
            </a:avLst>
          </a:prstGeom>
          <a:noFill/>
          <a:ln w="2857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p23"/>
          <p:cNvSpPr/>
          <p:nvPr/>
        </p:nvSpPr>
        <p:spPr>
          <a:xfrm>
            <a:off x="3366790" y="1905095"/>
            <a:ext cx="182700" cy="339401"/>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3" name="Google Shape;563;p23"/>
          <p:cNvSpPr/>
          <p:nvPr/>
        </p:nvSpPr>
        <p:spPr>
          <a:xfrm>
            <a:off x="3847671" y="2419072"/>
            <a:ext cx="170650" cy="303384"/>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564" name="Google Shape;564;p23"/>
          <p:cNvPicPr preferRelativeResize="0"/>
          <p:nvPr/>
        </p:nvPicPr>
        <p:blipFill rotWithShape="1">
          <a:blip r:embed="rId4">
            <a:alphaModFix/>
          </a:blip>
          <a:srcRect/>
          <a:stretch/>
        </p:blipFill>
        <p:spPr>
          <a:xfrm>
            <a:off x="959442" y="57150"/>
            <a:ext cx="787440" cy="3695890"/>
          </a:xfrm>
          <a:prstGeom prst="rect">
            <a:avLst/>
          </a:prstGeom>
          <a:noFill/>
          <a:ln w="9525" cap="flat" cmpd="sng">
            <a:solidFill>
              <a:schemeClr val="dk1"/>
            </a:solidFill>
            <a:prstDash val="solid"/>
            <a:round/>
            <a:headEnd type="none" w="sm" len="sm"/>
            <a:tailEnd type="none" w="sm" len="sm"/>
          </a:ln>
        </p:spPr>
      </p:pic>
      <p:pic>
        <p:nvPicPr>
          <p:cNvPr id="565" name="Google Shape;565;p23"/>
          <p:cNvPicPr preferRelativeResize="0"/>
          <p:nvPr/>
        </p:nvPicPr>
        <p:blipFill rotWithShape="1">
          <a:blip r:embed="rId5">
            <a:alphaModFix/>
          </a:blip>
          <a:srcRect/>
          <a:stretch/>
        </p:blipFill>
        <p:spPr>
          <a:xfrm>
            <a:off x="6914219" y="81916"/>
            <a:ext cx="1606633" cy="3372023"/>
          </a:xfrm>
          <a:prstGeom prst="rect">
            <a:avLst/>
          </a:prstGeom>
          <a:noFill/>
          <a:ln w="9525" cap="flat" cmpd="sng">
            <a:solidFill>
              <a:schemeClr val="dk1"/>
            </a:solidFill>
            <a:prstDash val="solid"/>
            <a:round/>
            <a:headEnd type="none" w="sm" len="sm"/>
            <a:tailEnd type="none" w="sm" len="sm"/>
          </a:ln>
        </p:spPr>
      </p:pic>
      <p:pic>
        <p:nvPicPr>
          <p:cNvPr id="566" name="Google Shape;566;p23"/>
          <p:cNvPicPr preferRelativeResize="0"/>
          <p:nvPr/>
        </p:nvPicPr>
        <p:blipFill rotWithShape="1">
          <a:blip r:embed="rId6">
            <a:alphaModFix/>
          </a:blip>
          <a:srcRect/>
          <a:stretch/>
        </p:blipFill>
        <p:spPr>
          <a:xfrm>
            <a:off x="959442" y="3654128"/>
            <a:ext cx="787440" cy="1206562"/>
          </a:xfrm>
          <a:prstGeom prst="rect">
            <a:avLst/>
          </a:prstGeom>
          <a:noFill/>
          <a:ln w="9525" cap="flat" cmpd="sng">
            <a:solidFill>
              <a:schemeClr val="dk1"/>
            </a:solidFill>
            <a:prstDash val="solid"/>
            <a:round/>
            <a:headEnd type="none" w="sm" len="sm"/>
            <a:tailEnd type="none" w="sm" len="sm"/>
          </a:ln>
        </p:spPr>
      </p:pic>
      <p:pic>
        <p:nvPicPr>
          <p:cNvPr id="567" name="Google Shape;567;p23"/>
          <p:cNvPicPr preferRelativeResize="0"/>
          <p:nvPr/>
        </p:nvPicPr>
        <p:blipFill rotWithShape="1">
          <a:blip r:embed="rId7">
            <a:alphaModFix/>
          </a:blip>
          <a:srcRect/>
          <a:stretch/>
        </p:blipFill>
        <p:spPr>
          <a:xfrm>
            <a:off x="6914219" y="3367243"/>
            <a:ext cx="1606633" cy="1511378"/>
          </a:xfrm>
          <a:prstGeom prst="rect">
            <a:avLst/>
          </a:prstGeom>
          <a:noFill/>
          <a:ln w="9525" cap="flat" cmpd="sng">
            <a:solidFill>
              <a:schemeClr val="dk1"/>
            </a:solidFill>
            <a:prstDash val="solid"/>
            <a:round/>
            <a:headEnd type="none" w="sm" len="sm"/>
            <a:tailEnd type="none" w="sm" len="sm"/>
          </a:ln>
        </p:spPr>
      </p:pic>
      <p:sp>
        <p:nvSpPr>
          <p:cNvPr id="568" name="Google Shape;568;p23"/>
          <p:cNvSpPr/>
          <p:nvPr/>
        </p:nvSpPr>
        <p:spPr>
          <a:xfrm rot="10800000">
            <a:off x="4330944" y="3227959"/>
            <a:ext cx="170650" cy="303384"/>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E67AF458-E181-0CF2-E0FC-F61BCDA3657D}"/>
              </a:ext>
            </a:extLst>
          </p:cNvPr>
          <p:cNvPicPr>
            <a:picLocks noChangeAspect="1"/>
          </p:cNvPicPr>
          <p:nvPr/>
        </p:nvPicPr>
        <p:blipFill rotWithShape="1">
          <a:blip r:embed="rId8"/>
          <a:srcRect b="11945"/>
          <a:stretch/>
        </p:blipFill>
        <p:spPr>
          <a:xfrm>
            <a:off x="3932996" y="101739"/>
            <a:ext cx="901746" cy="83876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62"/>
                                        </p:tgtEl>
                                        <p:attrNameLst>
                                          <p:attrName>style.visibility</p:attrName>
                                        </p:attrNameLst>
                                      </p:cBhvr>
                                      <p:to>
                                        <p:strVal val="visible"/>
                                      </p:to>
                                    </p:set>
                                    <p:anim calcmode="lin" valueType="num">
                                      <p:cBhvr additive="base">
                                        <p:cTn id="7" dur="500"/>
                                        <p:tgtEl>
                                          <p:spTgt spid="562"/>
                                        </p:tgtEl>
                                        <p:attrNameLst>
                                          <p:attrName>ppt_w</p:attrName>
                                        </p:attrNameLst>
                                      </p:cBhvr>
                                      <p:tavLst>
                                        <p:tav tm="0">
                                          <p:val>
                                            <p:strVal val="0"/>
                                          </p:val>
                                        </p:tav>
                                        <p:tav tm="100000">
                                          <p:val>
                                            <p:strVal val="#ppt_w"/>
                                          </p:val>
                                        </p:tav>
                                      </p:tavLst>
                                    </p:anim>
                                    <p:anim calcmode="lin" valueType="num">
                                      <p:cBhvr additive="base">
                                        <p:cTn id="8" dur="500"/>
                                        <p:tgtEl>
                                          <p:spTgt spid="562"/>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63"/>
                                        </p:tgtEl>
                                        <p:attrNameLst>
                                          <p:attrName>style.visibility</p:attrName>
                                        </p:attrNameLst>
                                      </p:cBhvr>
                                      <p:to>
                                        <p:strVal val="visible"/>
                                      </p:to>
                                    </p:set>
                                    <p:anim calcmode="lin" valueType="num">
                                      <p:cBhvr additive="base">
                                        <p:cTn id="13" dur="500"/>
                                        <p:tgtEl>
                                          <p:spTgt spid="563"/>
                                        </p:tgtEl>
                                        <p:attrNameLst>
                                          <p:attrName>ppt_w</p:attrName>
                                        </p:attrNameLst>
                                      </p:cBhvr>
                                      <p:tavLst>
                                        <p:tav tm="0">
                                          <p:val>
                                            <p:strVal val="0"/>
                                          </p:val>
                                        </p:tav>
                                        <p:tav tm="100000">
                                          <p:val>
                                            <p:strVal val="#ppt_w"/>
                                          </p:val>
                                        </p:tav>
                                      </p:tavLst>
                                    </p:anim>
                                    <p:anim calcmode="lin" valueType="num">
                                      <p:cBhvr additive="base">
                                        <p:cTn id="14" dur="500"/>
                                        <p:tgtEl>
                                          <p:spTgt spid="563"/>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68"/>
                                        </p:tgtEl>
                                        <p:attrNameLst>
                                          <p:attrName>style.visibility</p:attrName>
                                        </p:attrNameLst>
                                      </p:cBhvr>
                                      <p:to>
                                        <p:strVal val="visible"/>
                                      </p:to>
                                    </p:set>
                                    <p:anim calcmode="lin" valueType="num">
                                      <p:cBhvr additive="base">
                                        <p:cTn id="19" dur="500"/>
                                        <p:tgtEl>
                                          <p:spTgt spid="568"/>
                                        </p:tgtEl>
                                        <p:attrNameLst>
                                          <p:attrName>ppt_w</p:attrName>
                                        </p:attrNameLst>
                                      </p:cBhvr>
                                      <p:tavLst>
                                        <p:tav tm="0">
                                          <p:val>
                                            <p:strVal val="0"/>
                                          </p:val>
                                        </p:tav>
                                        <p:tav tm="100000">
                                          <p:val>
                                            <p:strVal val="#ppt_w"/>
                                          </p:val>
                                        </p:tav>
                                      </p:tavLst>
                                    </p:anim>
                                    <p:anim calcmode="lin" valueType="num">
                                      <p:cBhvr additive="base">
                                        <p:cTn id="20" dur="500"/>
                                        <p:tgtEl>
                                          <p:spTgt spid="56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72"/>
        <p:cNvGrpSpPr/>
        <p:nvPr/>
      </p:nvGrpSpPr>
      <p:grpSpPr>
        <a:xfrm>
          <a:off x="0" y="0"/>
          <a:ext cx="0" cy="0"/>
          <a:chOff x="0" y="0"/>
          <a:chExt cx="0" cy="0"/>
        </a:xfrm>
      </p:grpSpPr>
      <p:sp>
        <p:nvSpPr>
          <p:cNvPr id="573" name="Google Shape;573;p24"/>
          <p:cNvSpPr txBox="1">
            <a:spLocks noGrp="1"/>
          </p:cNvSpPr>
          <p:nvPr>
            <p:ph type="title"/>
          </p:nvPr>
        </p:nvSpPr>
        <p:spPr>
          <a:noFill/>
          <a:ln>
            <a:noFill/>
          </a:ln>
        </p:spPr>
        <p:txBody>
          <a:bodyPr spcFirstLastPara="1" wrap="square" lIns="0" tIns="0" rIns="0" bIns="0" anchor="ctr" anchorCtr="0">
            <a:noAutofit/>
          </a:bodyPr>
          <a:lstStyle/>
          <a:p>
            <a:pPr lvl="0"/>
            <a:r>
              <a:rPr lang="en-GB" dirty="0"/>
              <a:t>Demographic  </a:t>
            </a:r>
          </a:p>
        </p:txBody>
      </p:sp>
      <p:sp>
        <p:nvSpPr>
          <p:cNvPr id="574" name="Google Shape;574;p24"/>
          <p:cNvSpPr txBox="1">
            <a:spLocks noGrp="1"/>
          </p:cNvSpPr>
          <p:nvPr>
            <p:ph idx="1"/>
          </p:nvPr>
        </p:nvSpPr>
        <p:spPr>
          <a:noFill/>
          <a:ln>
            <a:noFill/>
          </a:ln>
        </p:spPr>
        <p:txBody>
          <a:bodyPr spcFirstLastPara="1" wrap="square" lIns="0" tIns="0" rIns="0" bIns="0" anchor="t" anchorCtr="0">
            <a:noAutofit/>
          </a:bodyPr>
          <a:lstStyle/>
          <a:p>
            <a:pPr lvl="0"/>
            <a:r>
              <a:rPr lang="en-GB" dirty="0">
                <a:sym typeface="Times New Roman"/>
              </a:rPr>
              <a:t>Assign values for gender, with value of 0 to Male, 1 to Female, and 2 for Unknown.</a:t>
            </a:r>
          </a:p>
          <a:p>
            <a:pPr lvl="0"/>
            <a:endParaRPr lang="en-GB" dirty="0">
              <a:sym typeface="Times New Roman"/>
            </a:endParaRPr>
          </a:p>
          <a:p>
            <a:pPr lvl="0"/>
            <a:r>
              <a:rPr lang="en-GB" dirty="0">
                <a:sym typeface="Times New Roman"/>
              </a:rPr>
              <a:t>To convert pounds to kilograms, we divided the weight by 2.205.</a:t>
            </a:r>
          </a:p>
          <a:p>
            <a:pPr lvl="0"/>
            <a:endParaRPr lang="en-GB" dirty="0">
              <a:sym typeface="Times New Roman"/>
            </a:endParaRPr>
          </a:p>
          <a:p>
            <a:pPr lvl="0"/>
            <a:r>
              <a:rPr lang="en-GB" dirty="0">
                <a:sym typeface="Times New Roman"/>
              </a:rPr>
              <a:t>We applied a specific schema to convert all ages into years for the age variable.</a:t>
            </a:r>
          </a:p>
          <a:p>
            <a:pPr lvl="0"/>
            <a:endParaRPr lang="en-GB" dirty="0">
              <a:sym typeface="Times New Roman"/>
            </a:endParaRPr>
          </a:p>
          <a:p>
            <a:pPr lvl="0"/>
            <a:endParaRPr lang="en-GB" dirty="0">
              <a:sym typeface="Times New Roman"/>
            </a:endParaRPr>
          </a:p>
        </p:txBody>
      </p:sp>
      <p:sp>
        <p:nvSpPr>
          <p:cNvPr id="575" name="Google Shape;575;p24"/>
          <p:cNvSpPr txBox="1">
            <a:spLocks noGrp="1"/>
          </p:cNvSpPr>
          <p:nvPr>
            <p:ph type="sldNum" sz="quarter" idx="12"/>
          </p:nvPr>
        </p:nvSpPr>
        <p:spPr>
          <a:noFill/>
          <a:ln>
            <a:noFill/>
          </a:ln>
        </p:spPr>
        <p:txBody>
          <a:bodyPr spcFirstLastPara="1" wrap="square" lIns="0" tIns="0" rIns="0" bIns="0" anchor="ctr" anchorCtr="0">
            <a:noAutofit/>
          </a:bodyPr>
          <a:lstStyle/>
          <a:p>
            <a:pPr lvl="0"/>
            <a:fld id="{00000000-1234-1234-1234-123412341234}" type="slidenum">
              <a:rPr lang="en"/>
              <a:pPr lvl="0"/>
              <a:t>18</a:t>
            </a:fld>
            <a:endParaRPr lang="en"/>
          </a:p>
        </p:txBody>
      </p:sp>
      <p:pic>
        <p:nvPicPr>
          <p:cNvPr id="576" name="Google Shape;576;p24"/>
          <p:cNvPicPr preferRelativeResize="0"/>
          <p:nvPr/>
        </p:nvPicPr>
        <p:blipFill rotWithShape="1">
          <a:blip r:embed="rId3">
            <a:alphaModFix/>
          </a:blip>
          <a:srcRect/>
          <a:stretch/>
        </p:blipFill>
        <p:spPr>
          <a:xfrm>
            <a:off x="10700" y="3727859"/>
            <a:ext cx="9143999" cy="141563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pic>
        <p:nvPicPr>
          <p:cNvPr id="581" name="Google Shape;581;p25"/>
          <p:cNvPicPr preferRelativeResize="0"/>
          <p:nvPr/>
        </p:nvPicPr>
        <p:blipFill rotWithShape="1">
          <a:blip r:embed="rId3">
            <a:alphaModFix/>
          </a:blip>
          <a:srcRect b="4377"/>
          <a:stretch/>
        </p:blipFill>
        <p:spPr>
          <a:xfrm>
            <a:off x="1328650" y="368675"/>
            <a:ext cx="1594075" cy="4403899"/>
          </a:xfrm>
          <a:prstGeom prst="rect">
            <a:avLst/>
          </a:prstGeom>
          <a:noFill/>
          <a:ln w="9525" cap="flat" cmpd="sng">
            <a:solidFill>
              <a:schemeClr val="tx1"/>
            </a:solidFill>
            <a:prstDash val="solid"/>
            <a:round/>
            <a:headEnd type="none" w="sm" len="sm"/>
            <a:tailEnd type="none" w="sm" len="sm"/>
          </a:ln>
        </p:spPr>
      </p:pic>
      <p:pic>
        <p:nvPicPr>
          <p:cNvPr id="583" name="Google Shape;583;p25"/>
          <p:cNvPicPr preferRelativeResize="0"/>
          <p:nvPr/>
        </p:nvPicPr>
        <p:blipFill rotWithShape="1">
          <a:blip r:embed="rId4">
            <a:alphaModFix/>
          </a:blip>
          <a:srcRect b="6576"/>
          <a:stretch/>
        </p:blipFill>
        <p:spPr>
          <a:xfrm>
            <a:off x="6221275" y="361950"/>
            <a:ext cx="1731700" cy="4520451"/>
          </a:xfrm>
          <a:prstGeom prst="rect">
            <a:avLst/>
          </a:prstGeom>
          <a:noFill/>
          <a:ln w="9525" cap="flat" cmpd="sng">
            <a:solidFill>
              <a:schemeClr val="tx1"/>
            </a:solidFill>
            <a:prstDash val="solid"/>
            <a:round/>
            <a:headEnd type="none" w="sm" len="sm"/>
            <a:tailEnd type="none" w="sm" len="sm"/>
          </a:ln>
        </p:spPr>
      </p:pic>
      <p:sp>
        <p:nvSpPr>
          <p:cNvPr id="584" name="Google Shape;584;p25"/>
          <p:cNvSpPr/>
          <p:nvPr/>
        </p:nvSpPr>
        <p:spPr>
          <a:xfrm>
            <a:off x="3488775" y="2274800"/>
            <a:ext cx="2330700" cy="313800"/>
          </a:xfrm>
          <a:prstGeom prst="rightArrow">
            <a:avLst>
              <a:gd name="adj1" fmla="val 50000"/>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65D97C94-1CFF-384E-DF8F-E3CD92A86823}"/>
              </a:ext>
            </a:extLst>
          </p:cNvPr>
          <p:cNvPicPr>
            <a:picLocks noChangeAspect="1"/>
          </p:cNvPicPr>
          <p:nvPr/>
        </p:nvPicPr>
        <p:blipFill>
          <a:blip r:embed="rId5"/>
          <a:stretch>
            <a:fillRect/>
          </a:stretch>
        </p:blipFill>
        <p:spPr>
          <a:xfrm>
            <a:off x="3886200" y="367167"/>
            <a:ext cx="1092256" cy="107320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68980-5D36-AC33-412D-3D25D543E843}"/>
              </a:ext>
            </a:extLst>
          </p:cNvPr>
          <p:cNvSpPr>
            <a:spLocks noGrp="1"/>
          </p:cNvSpPr>
          <p:nvPr>
            <p:ph type="title"/>
          </p:nvPr>
        </p:nvSpPr>
        <p:spPr>
          <a:xfrm>
            <a:off x="360000" y="258645"/>
            <a:ext cx="8427600" cy="362104"/>
          </a:xfrm>
        </p:spPr>
        <p:txBody>
          <a:bodyPr/>
          <a:lstStyle/>
          <a:p>
            <a:r>
              <a:rPr lang="en-US" dirty="0"/>
              <a:t>Interests </a:t>
            </a:r>
          </a:p>
        </p:txBody>
      </p:sp>
      <p:sp>
        <p:nvSpPr>
          <p:cNvPr id="3" name="Text Placeholder 2">
            <a:extLst>
              <a:ext uri="{FF2B5EF4-FFF2-40B4-BE49-F238E27FC236}">
                <a16:creationId xmlns:a16="http://schemas.microsoft.com/office/drawing/2014/main" id="{701EBCC3-C4A4-15F0-D647-BC9D29116B8A}"/>
              </a:ext>
            </a:extLst>
          </p:cNvPr>
          <p:cNvSpPr>
            <a:spLocks noGrp="1"/>
          </p:cNvSpPr>
          <p:nvPr>
            <p:ph idx="1"/>
          </p:nvPr>
        </p:nvSpPr>
        <p:spPr>
          <a:xfrm>
            <a:off x="360000" y="907200"/>
            <a:ext cx="8427600" cy="3664440"/>
          </a:xfrm>
        </p:spPr>
        <p:txBody>
          <a:bodyPr/>
          <a:lstStyle/>
          <a:p>
            <a:r>
              <a:rPr lang="en-US" dirty="0">
                <a:sym typeface="Times New Roman"/>
              </a:rPr>
              <a:t>Undertake research aimed at providing a unique perspective on drug-related adverse events by incorporating skills in data science.</a:t>
            </a:r>
          </a:p>
          <a:p>
            <a:endParaRPr lang="en-US" dirty="0"/>
          </a:p>
        </p:txBody>
      </p:sp>
      <p:sp>
        <p:nvSpPr>
          <p:cNvPr id="7" name="Slide Number Placeholder 6">
            <a:extLst>
              <a:ext uri="{FF2B5EF4-FFF2-40B4-BE49-F238E27FC236}">
                <a16:creationId xmlns:a16="http://schemas.microsoft.com/office/drawing/2014/main" id="{A92EF721-6F83-615B-F123-1637EB506A30}"/>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2</a:t>
            </a:fld>
            <a:endParaRPr lang="en-US" dirty="0"/>
          </a:p>
        </p:txBody>
      </p:sp>
      <p:pic>
        <p:nvPicPr>
          <p:cNvPr id="5" name="Google Shape;399;p8">
            <a:extLst>
              <a:ext uri="{FF2B5EF4-FFF2-40B4-BE49-F238E27FC236}">
                <a16:creationId xmlns:a16="http://schemas.microsoft.com/office/drawing/2014/main" id="{464B7ECE-0C9D-9A68-32F7-789E18A7B2D4}"/>
              </a:ext>
            </a:extLst>
          </p:cNvPr>
          <p:cNvPicPr preferRelativeResize="0"/>
          <p:nvPr/>
        </p:nvPicPr>
        <p:blipFill rotWithShape="1">
          <a:blip r:embed="rId3">
            <a:alphaModFix/>
          </a:blip>
          <a:srcRect/>
          <a:stretch/>
        </p:blipFill>
        <p:spPr>
          <a:xfrm>
            <a:off x="3812912" y="3155724"/>
            <a:ext cx="1518175" cy="1518175"/>
          </a:xfrm>
          <a:prstGeom prst="rect">
            <a:avLst/>
          </a:prstGeom>
          <a:noFill/>
          <a:ln>
            <a:noFill/>
          </a:ln>
        </p:spPr>
      </p:pic>
      <p:pic>
        <p:nvPicPr>
          <p:cNvPr id="10" name="Picture 9" descr="A close-up of a medical bottle&#10;&#10;Description automatically generated">
            <a:extLst>
              <a:ext uri="{FF2B5EF4-FFF2-40B4-BE49-F238E27FC236}">
                <a16:creationId xmlns:a16="http://schemas.microsoft.com/office/drawing/2014/main" id="{172FA790-588D-3463-DC45-AE0BBC8A4BA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684" t="16077" r="38634" b="45867"/>
          <a:stretch/>
        </p:blipFill>
        <p:spPr>
          <a:xfrm>
            <a:off x="5638800" y="1765695"/>
            <a:ext cx="2057400" cy="1939290"/>
          </a:xfrm>
          <a:prstGeom prst="rect">
            <a:avLst/>
          </a:prstGeom>
        </p:spPr>
      </p:pic>
      <p:pic>
        <p:nvPicPr>
          <p:cNvPr id="4" name="Google Shape;400;p8">
            <a:extLst>
              <a:ext uri="{FF2B5EF4-FFF2-40B4-BE49-F238E27FC236}">
                <a16:creationId xmlns:a16="http://schemas.microsoft.com/office/drawing/2014/main" id="{43307D5C-13B7-C523-84FF-8A3EC42CFB3B}"/>
              </a:ext>
            </a:extLst>
          </p:cNvPr>
          <p:cNvPicPr preferRelativeResize="0"/>
          <p:nvPr/>
        </p:nvPicPr>
        <p:blipFill rotWithShape="1">
          <a:blip r:embed="rId5">
            <a:alphaModFix/>
          </a:blip>
          <a:srcRect/>
          <a:stretch/>
        </p:blipFill>
        <p:spPr>
          <a:xfrm>
            <a:off x="7415894" y="3257550"/>
            <a:ext cx="1416349" cy="1416349"/>
          </a:xfrm>
          <a:prstGeom prst="rect">
            <a:avLst/>
          </a:prstGeom>
          <a:noFill/>
          <a:ln>
            <a:noFill/>
          </a:ln>
        </p:spPr>
      </p:pic>
    </p:spTree>
    <p:extLst>
      <p:ext uri="{BB962C8B-B14F-4D97-AF65-F5344CB8AC3E}">
        <p14:creationId xmlns:p14="http://schemas.microsoft.com/office/powerpoint/2010/main" val="3477649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88"/>
        <p:cNvGrpSpPr/>
        <p:nvPr/>
      </p:nvGrpSpPr>
      <p:grpSpPr>
        <a:xfrm>
          <a:off x="0" y="0"/>
          <a:ext cx="0" cy="0"/>
          <a:chOff x="0" y="0"/>
          <a:chExt cx="0" cy="0"/>
        </a:xfrm>
      </p:grpSpPr>
      <p:pic>
        <p:nvPicPr>
          <p:cNvPr id="590" name="Google Shape;590;p26"/>
          <p:cNvPicPr preferRelativeResize="0"/>
          <p:nvPr/>
        </p:nvPicPr>
        <p:blipFill rotWithShape="1">
          <a:blip r:embed="rId3">
            <a:alphaModFix/>
          </a:blip>
          <a:srcRect/>
          <a:stretch/>
        </p:blipFill>
        <p:spPr>
          <a:xfrm>
            <a:off x="5289175" y="499275"/>
            <a:ext cx="3548525" cy="4297340"/>
          </a:xfrm>
          <a:prstGeom prst="rect">
            <a:avLst/>
          </a:prstGeom>
          <a:noFill/>
          <a:ln w="9525" cap="flat" cmpd="sng">
            <a:solidFill>
              <a:schemeClr val="tx1"/>
            </a:solidFill>
            <a:prstDash val="solid"/>
            <a:round/>
            <a:headEnd type="none" w="sm" len="sm"/>
            <a:tailEnd type="none" w="sm" len="sm"/>
          </a:ln>
        </p:spPr>
      </p:pic>
      <p:pic>
        <p:nvPicPr>
          <p:cNvPr id="591" name="Google Shape;591;p26"/>
          <p:cNvPicPr preferRelativeResize="0"/>
          <p:nvPr/>
        </p:nvPicPr>
        <p:blipFill rotWithShape="1">
          <a:blip r:embed="rId4">
            <a:alphaModFix/>
          </a:blip>
          <a:srcRect b="11190"/>
          <a:stretch/>
        </p:blipFill>
        <p:spPr>
          <a:xfrm>
            <a:off x="372025" y="499275"/>
            <a:ext cx="3457000" cy="4297350"/>
          </a:xfrm>
          <a:prstGeom prst="rect">
            <a:avLst/>
          </a:prstGeom>
          <a:noFill/>
          <a:ln w="9525" cap="flat" cmpd="sng">
            <a:solidFill>
              <a:schemeClr val="tx1"/>
            </a:solidFill>
            <a:prstDash val="solid"/>
            <a:round/>
            <a:headEnd type="none" w="sm" len="sm"/>
            <a:tailEnd type="none" w="sm" len="sm"/>
          </a:ln>
        </p:spPr>
      </p:pic>
      <p:sp>
        <p:nvSpPr>
          <p:cNvPr id="592" name="Google Shape;592;p26"/>
          <p:cNvSpPr/>
          <p:nvPr/>
        </p:nvSpPr>
        <p:spPr>
          <a:xfrm>
            <a:off x="3984750" y="2330825"/>
            <a:ext cx="1148700" cy="313800"/>
          </a:xfrm>
          <a:prstGeom prst="rightArrow">
            <a:avLst>
              <a:gd name="adj1" fmla="val 50000"/>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CCBCE499-A046-31E9-167C-2672A6DBAC06}"/>
              </a:ext>
            </a:extLst>
          </p:cNvPr>
          <p:cNvPicPr>
            <a:picLocks noChangeAspect="1"/>
          </p:cNvPicPr>
          <p:nvPr/>
        </p:nvPicPr>
        <p:blipFill>
          <a:blip r:embed="rId5"/>
          <a:stretch>
            <a:fillRect/>
          </a:stretch>
        </p:blipFill>
        <p:spPr>
          <a:xfrm>
            <a:off x="3920892" y="285750"/>
            <a:ext cx="1276416" cy="1028753"/>
          </a:xfrm>
          <a:prstGeom prst="rect">
            <a:avLst/>
          </a:prstGeom>
        </p:spPr>
      </p:pic>
      <p:pic>
        <p:nvPicPr>
          <p:cNvPr id="5" name="Picture 4">
            <a:extLst>
              <a:ext uri="{FF2B5EF4-FFF2-40B4-BE49-F238E27FC236}">
                <a16:creationId xmlns:a16="http://schemas.microsoft.com/office/drawing/2014/main" id="{FAD9F726-3969-B15E-4431-98346CA0DEAB}"/>
              </a:ext>
            </a:extLst>
          </p:cNvPr>
          <p:cNvPicPr>
            <a:picLocks noChangeAspect="1"/>
          </p:cNvPicPr>
          <p:nvPr/>
        </p:nvPicPr>
        <p:blipFill>
          <a:blip r:embed="rId6"/>
          <a:stretch>
            <a:fillRect/>
          </a:stretch>
        </p:blipFill>
        <p:spPr>
          <a:xfrm>
            <a:off x="3854826" y="1047750"/>
            <a:ext cx="463218" cy="463574"/>
          </a:xfrm>
          <a:prstGeom prst="rect">
            <a:avLst/>
          </a:prstGeom>
        </p:spPr>
      </p:pic>
      <p:pic>
        <p:nvPicPr>
          <p:cNvPr id="7" name="Picture 6">
            <a:extLst>
              <a:ext uri="{FF2B5EF4-FFF2-40B4-BE49-F238E27FC236}">
                <a16:creationId xmlns:a16="http://schemas.microsoft.com/office/drawing/2014/main" id="{398981EB-1528-96D3-31BC-2725734A542C}"/>
              </a:ext>
            </a:extLst>
          </p:cNvPr>
          <p:cNvPicPr>
            <a:picLocks noChangeAspect="1"/>
          </p:cNvPicPr>
          <p:nvPr/>
        </p:nvPicPr>
        <p:blipFill>
          <a:blip r:embed="rId6"/>
          <a:stretch>
            <a:fillRect/>
          </a:stretch>
        </p:blipFill>
        <p:spPr>
          <a:xfrm>
            <a:off x="4825959" y="949340"/>
            <a:ext cx="371350" cy="4635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27"/>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21</a:t>
            </a:fld>
            <a:endParaRPr/>
          </a:p>
        </p:txBody>
      </p:sp>
      <p:pic>
        <p:nvPicPr>
          <p:cNvPr id="598" name="Google Shape;598;p27"/>
          <p:cNvPicPr preferRelativeResize="0"/>
          <p:nvPr/>
        </p:nvPicPr>
        <p:blipFill rotWithShape="1">
          <a:blip r:embed="rId3">
            <a:alphaModFix/>
          </a:blip>
          <a:srcRect b="8214"/>
          <a:stretch/>
        </p:blipFill>
        <p:spPr>
          <a:xfrm>
            <a:off x="2583750" y="169263"/>
            <a:ext cx="5831349" cy="4804974"/>
          </a:xfrm>
          <a:prstGeom prst="rect">
            <a:avLst/>
          </a:prstGeom>
          <a:noFill/>
          <a:ln w="9525" cap="flat" cmpd="sng">
            <a:solidFill>
              <a:schemeClr val="dk2"/>
            </a:solidFill>
            <a:prstDash val="solid"/>
            <a:round/>
            <a:headEnd type="none" w="sm" len="sm"/>
            <a:tailEnd type="none" w="sm" len="sm"/>
          </a:ln>
        </p:spPr>
      </p:pic>
      <p:sp>
        <p:nvSpPr>
          <p:cNvPr id="599" name="Google Shape;599;p27"/>
          <p:cNvSpPr txBox="1"/>
          <p:nvPr/>
        </p:nvSpPr>
        <p:spPr>
          <a:xfrm>
            <a:off x="152400" y="1716725"/>
            <a:ext cx="2431350" cy="141574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 sz="1600" b="0" i="0" u="none" strike="noStrike" cap="none" dirty="0">
                <a:solidFill>
                  <a:srgbClr val="000000"/>
                </a:solidFill>
                <a:latin typeface="Times New Roman"/>
                <a:ea typeface="Times New Roman"/>
                <a:cs typeface="Times New Roman"/>
                <a:sym typeface="Times New Roman"/>
              </a:rPr>
              <a:t>Demographic table: the data was processed to produce a final demographic table with patient information </a:t>
            </a:r>
            <a:endParaRPr sz="1600" b="0" i="0" u="none" strike="noStrike" cap="none" dirty="0">
              <a:solidFill>
                <a:srgbClr val="000000"/>
              </a:solidFill>
              <a:latin typeface="Barlow Light"/>
              <a:ea typeface="Barlow Light"/>
              <a:cs typeface="Barlow Light"/>
              <a:sym typeface="Barlow Light"/>
            </a:endParaRPr>
          </a:p>
        </p:txBody>
      </p:sp>
      <p:sp>
        <p:nvSpPr>
          <p:cNvPr id="600" name="Google Shape;600;p27"/>
          <p:cNvSpPr/>
          <p:nvPr/>
        </p:nvSpPr>
        <p:spPr>
          <a:xfrm>
            <a:off x="7394300" y="169150"/>
            <a:ext cx="1016650" cy="48051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1" name="Google Shape;601;p27"/>
          <p:cNvSpPr/>
          <p:nvPr/>
        </p:nvSpPr>
        <p:spPr>
          <a:xfrm>
            <a:off x="-4314225" y="372000"/>
            <a:ext cx="1318500" cy="4399500"/>
          </a:xfrm>
          <a:prstGeom prst="rect">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2" name="Google Shape;602;p27"/>
          <p:cNvSpPr/>
          <p:nvPr/>
        </p:nvSpPr>
        <p:spPr>
          <a:xfrm>
            <a:off x="4823624" y="169200"/>
            <a:ext cx="1028535" cy="48051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4" name="Title 3">
            <a:extLst>
              <a:ext uri="{FF2B5EF4-FFF2-40B4-BE49-F238E27FC236}">
                <a16:creationId xmlns:a16="http://schemas.microsoft.com/office/drawing/2014/main" id="{4C86C199-5655-DE09-2232-9D60E5D4E726}"/>
              </a:ext>
            </a:extLst>
          </p:cNvPr>
          <p:cNvSpPr>
            <a:spLocks noGrp="1"/>
          </p:cNvSpPr>
          <p:nvPr>
            <p:ph type="ctrTitle"/>
          </p:nvPr>
        </p:nvSpPr>
        <p:spPr/>
        <p:txBody>
          <a:bodyPr/>
          <a:lstStyle/>
          <a:p>
            <a:r>
              <a:rPr lang="en-US" dirty="0"/>
              <a:t>Drugs</a:t>
            </a:r>
          </a:p>
        </p:txBody>
      </p:sp>
    </p:spTree>
    <p:extLst>
      <p:ext uri="{BB962C8B-B14F-4D97-AF65-F5344CB8AC3E}">
        <p14:creationId xmlns:p14="http://schemas.microsoft.com/office/powerpoint/2010/main" val="272414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29"/>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Drugs</a:t>
            </a:r>
          </a:p>
        </p:txBody>
      </p:sp>
      <p:sp>
        <p:nvSpPr>
          <p:cNvPr id="614" name="Google Shape;614;p29"/>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group the patients by medication to get a general overview (Group 1 = Drug X alone, Group 2 = Drug X + Drug Y, and Group 3 = Drug Y alone)</a:t>
            </a:r>
          </a:p>
          <a:p>
            <a:pPr lvl="0"/>
            <a:r>
              <a:rPr lang="en-GB" dirty="0">
                <a:sym typeface="Times New Roman"/>
              </a:rPr>
              <a:t>Agents may be in upper or lower cases and may include generic and brand names, as well as “.” or “-“.</a:t>
            </a:r>
          </a:p>
          <a:p>
            <a:pPr lvl="0"/>
            <a:r>
              <a:rPr lang="en-GB" dirty="0">
                <a:sym typeface="Times New Roman"/>
              </a:rPr>
              <a:t>A regular expression “Regex Find All” is employed to identify all instances where medication names used for these adverse events are administered.</a:t>
            </a:r>
          </a:p>
          <a:p>
            <a:pPr lvl="0"/>
            <a:endParaRPr lang="en-GB" dirty="0">
              <a:sym typeface="Times New Roman"/>
            </a:endParaRPr>
          </a:p>
        </p:txBody>
      </p:sp>
      <p:sp>
        <p:nvSpPr>
          <p:cNvPr id="615" name="Google Shape;615;p29"/>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23</a:t>
            </a:fld>
            <a:endParaRPr lang="en"/>
          </a:p>
        </p:txBody>
      </p:sp>
      <p:pic>
        <p:nvPicPr>
          <p:cNvPr id="616" name="Google Shape;616;p29"/>
          <p:cNvPicPr preferRelativeResize="0"/>
          <p:nvPr/>
        </p:nvPicPr>
        <p:blipFill rotWithShape="1">
          <a:blip r:embed="rId3">
            <a:alphaModFix/>
          </a:blip>
          <a:srcRect/>
          <a:stretch/>
        </p:blipFill>
        <p:spPr>
          <a:xfrm>
            <a:off x="0" y="3965758"/>
            <a:ext cx="9144000" cy="1174384"/>
          </a:xfrm>
          <a:prstGeom prst="rect">
            <a:avLst/>
          </a:prstGeom>
          <a:noFill/>
          <a:ln>
            <a:noFill/>
          </a:ln>
        </p:spPr>
      </p:pic>
      <p:pic>
        <p:nvPicPr>
          <p:cNvPr id="617" name="Google Shape;617;p29"/>
          <p:cNvPicPr preferRelativeResize="0"/>
          <p:nvPr/>
        </p:nvPicPr>
        <p:blipFill rotWithShape="1">
          <a:blip r:embed="rId4">
            <a:alphaModFix/>
          </a:blip>
          <a:srcRect/>
          <a:stretch/>
        </p:blipFill>
        <p:spPr>
          <a:xfrm>
            <a:off x="136775" y="4976450"/>
            <a:ext cx="1395275" cy="171450"/>
          </a:xfrm>
          <a:prstGeom prst="rect">
            <a:avLst/>
          </a:prstGeom>
          <a:noFill/>
          <a:ln>
            <a:noFill/>
          </a:ln>
        </p:spPr>
      </p:pic>
      <p:sp>
        <p:nvSpPr>
          <p:cNvPr id="618" name="Google Shape;618;p29"/>
          <p:cNvSpPr/>
          <p:nvPr/>
        </p:nvSpPr>
        <p:spPr>
          <a:xfrm>
            <a:off x="3930175" y="3893225"/>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8FB6F6CD-BC9F-4FAC-00B0-FAC0F7CC43D3}"/>
              </a:ext>
            </a:extLst>
          </p:cNvPr>
          <p:cNvPicPr>
            <a:picLocks noChangeAspect="1"/>
          </p:cNvPicPr>
          <p:nvPr/>
        </p:nvPicPr>
        <p:blipFill>
          <a:blip r:embed="rId5"/>
          <a:stretch>
            <a:fillRect/>
          </a:stretch>
        </p:blipFill>
        <p:spPr>
          <a:xfrm>
            <a:off x="6553200" y="3661438"/>
            <a:ext cx="2590800" cy="463574"/>
          </a:xfrm>
          <a:prstGeom prst="rect">
            <a:avLst/>
          </a:prstGeom>
        </p:spPr>
      </p:pic>
      <p:pic>
        <p:nvPicPr>
          <p:cNvPr id="5" name="Picture 4">
            <a:extLst>
              <a:ext uri="{FF2B5EF4-FFF2-40B4-BE49-F238E27FC236}">
                <a16:creationId xmlns:a16="http://schemas.microsoft.com/office/drawing/2014/main" id="{1B076C83-7FB9-53E1-27E2-91E904B98BD9}"/>
              </a:ext>
            </a:extLst>
          </p:cNvPr>
          <p:cNvPicPr>
            <a:picLocks noChangeAspect="1"/>
          </p:cNvPicPr>
          <p:nvPr/>
        </p:nvPicPr>
        <p:blipFill>
          <a:blip r:embed="rId5"/>
          <a:stretch>
            <a:fillRect/>
          </a:stretch>
        </p:blipFill>
        <p:spPr>
          <a:xfrm>
            <a:off x="4724400" y="5049774"/>
            <a:ext cx="1752600" cy="937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18"/>
                                        </p:tgtEl>
                                        <p:attrNameLst>
                                          <p:attrName>style.visibility</p:attrName>
                                        </p:attrNameLst>
                                      </p:cBhvr>
                                      <p:to>
                                        <p:strVal val="visible"/>
                                      </p:to>
                                    </p:set>
                                    <p:anim calcmode="lin" valueType="num">
                                      <p:cBhvr additive="base">
                                        <p:cTn id="7" dur="500"/>
                                        <p:tgtEl>
                                          <p:spTgt spid="618"/>
                                        </p:tgtEl>
                                        <p:attrNameLst>
                                          <p:attrName>ppt_w</p:attrName>
                                        </p:attrNameLst>
                                      </p:cBhvr>
                                      <p:tavLst>
                                        <p:tav tm="0">
                                          <p:val>
                                            <p:strVal val="0"/>
                                          </p:val>
                                        </p:tav>
                                        <p:tav tm="100000">
                                          <p:val>
                                            <p:strVal val="#ppt_w"/>
                                          </p:val>
                                        </p:tav>
                                      </p:tavLst>
                                    </p:anim>
                                    <p:anim calcmode="lin" valueType="num">
                                      <p:cBhvr additive="base">
                                        <p:cTn id="8" dur="500"/>
                                        <p:tgtEl>
                                          <p:spTgt spid="61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7F0067-8220-B4C2-C85E-B342ED967C6F}"/>
              </a:ext>
            </a:extLst>
          </p:cNvPr>
          <p:cNvSpPr>
            <a:spLocks noGrp="1"/>
          </p:cNvSpPr>
          <p:nvPr>
            <p:ph type="sldNum" sz="quarter" idx="12"/>
          </p:nvPr>
        </p:nvSpPr>
        <p:spPr/>
        <p:txBody>
          <a:bodyPr/>
          <a:lstStyle/>
          <a:p>
            <a:pPr marL="38100">
              <a:lnSpc>
                <a:spcPct val="100000"/>
              </a:lnSpc>
              <a:spcBef>
                <a:spcPts val="75"/>
              </a:spcBef>
            </a:pPr>
            <a:fld id="{81D60167-4931-47E6-BA6A-407CBD079E47}" type="slidenum">
              <a:rPr lang="en-US" spc="35" smtClean="0"/>
              <a:t>24</a:t>
            </a:fld>
            <a:endParaRPr lang="en-US" spc="35" dirty="0"/>
          </a:p>
        </p:txBody>
      </p:sp>
      <p:pic>
        <p:nvPicPr>
          <p:cNvPr id="5" name="Graphic 4">
            <a:extLst>
              <a:ext uri="{FF2B5EF4-FFF2-40B4-BE49-F238E27FC236}">
                <a16:creationId xmlns:a16="http://schemas.microsoft.com/office/drawing/2014/main" id="{F5A40A83-4878-AE6D-1EB0-F758AE2C67D1}"/>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78" t="40000"/>
          <a:stretch/>
        </p:blipFill>
        <p:spPr>
          <a:xfrm>
            <a:off x="457200" y="1028700"/>
            <a:ext cx="8319833" cy="3086099"/>
          </a:xfrm>
          <a:prstGeom prst="rect">
            <a:avLst/>
          </a:prstGeom>
        </p:spPr>
      </p:pic>
      <p:sp>
        <p:nvSpPr>
          <p:cNvPr id="6" name="Google Shape;625;p30">
            <a:extLst>
              <a:ext uri="{FF2B5EF4-FFF2-40B4-BE49-F238E27FC236}">
                <a16:creationId xmlns:a16="http://schemas.microsoft.com/office/drawing/2014/main" id="{8A4FE4D7-4D87-6DE5-81D3-584F8CD361BA}"/>
              </a:ext>
            </a:extLst>
          </p:cNvPr>
          <p:cNvSpPr/>
          <p:nvPr/>
        </p:nvSpPr>
        <p:spPr>
          <a:xfrm>
            <a:off x="1653022" y="127635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625;p30">
            <a:extLst>
              <a:ext uri="{FF2B5EF4-FFF2-40B4-BE49-F238E27FC236}">
                <a16:creationId xmlns:a16="http://schemas.microsoft.com/office/drawing/2014/main" id="{3799D6D6-89F5-A28D-1240-5B5E45E01F75}"/>
              </a:ext>
            </a:extLst>
          </p:cNvPr>
          <p:cNvSpPr/>
          <p:nvPr/>
        </p:nvSpPr>
        <p:spPr>
          <a:xfrm rot="10800000">
            <a:off x="1751040" y="37089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625;p30">
            <a:extLst>
              <a:ext uri="{FF2B5EF4-FFF2-40B4-BE49-F238E27FC236}">
                <a16:creationId xmlns:a16="http://schemas.microsoft.com/office/drawing/2014/main" id="{C0D8B9E4-348B-9949-586F-BB5D298CE761}"/>
              </a:ext>
            </a:extLst>
          </p:cNvPr>
          <p:cNvSpPr/>
          <p:nvPr/>
        </p:nvSpPr>
        <p:spPr>
          <a:xfrm>
            <a:off x="4477509" y="996771"/>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625;p30">
            <a:extLst>
              <a:ext uri="{FF2B5EF4-FFF2-40B4-BE49-F238E27FC236}">
                <a16:creationId xmlns:a16="http://schemas.microsoft.com/office/drawing/2014/main" id="{D9F3F0E2-31BE-7744-C0BA-58EF8C93F852}"/>
              </a:ext>
            </a:extLst>
          </p:cNvPr>
          <p:cNvSpPr/>
          <p:nvPr/>
        </p:nvSpPr>
        <p:spPr>
          <a:xfrm>
            <a:off x="6019800" y="940158"/>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625;p30">
            <a:extLst>
              <a:ext uri="{FF2B5EF4-FFF2-40B4-BE49-F238E27FC236}">
                <a16:creationId xmlns:a16="http://schemas.microsoft.com/office/drawing/2014/main" id="{BE34BD71-C11B-76CD-F0BD-D419DF07C617}"/>
              </a:ext>
            </a:extLst>
          </p:cNvPr>
          <p:cNvSpPr/>
          <p:nvPr/>
        </p:nvSpPr>
        <p:spPr>
          <a:xfrm>
            <a:off x="6627271" y="940158"/>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68484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ppt_w</p:attrName>
                                        </p:attrNameLst>
                                      </p:cBhvr>
                                      <p:tavLst>
                                        <p:tav tm="0">
                                          <p:val>
                                            <p:strVal val="0"/>
                                          </p:val>
                                        </p:tav>
                                        <p:tav tm="100000">
                                          <p:val>
                                            <p:strVal val="#ppt_w"/>
                                          </p:val>
                                        </p:tav>
                                      </p:tavLst>
                                    </p:anim>
                                    <p:anim calcmode="lin" valueType="num">
                                      <p:cBhvr additive="base">
                                        <p:cTn id="8" dur="500"/>
                                        <p:tgtEl>
                                          <p:spTgt spid="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ppt_w</p:attrName>
                                        </p:attrNameLst>
                                      </p:cBhvr>
                                      <p:tavLst>
                                        <p:tav tm="0">
                                          <p:val>
                                            <p:strVal val="0"/>
                                          </p:val>
                                        </p:tav>
                                        <p:tav tm="100000">
                                          <p:val>
                                            <p:strVal val="#ppt_w"/>
                                          </p:val>
                                        </p:tav>
                                      </p:tavLst>
                                    </p:anim>
                                    <p:anim calcmode="lin" valueType="num">
                                      <p:cBhvr additive="base">
                                        <p:cTn id="14" dur="500"/>
                                        <p:tgtEl>
                                          <p:spTgt spid="7"/>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ppt_w</p:attrName>
                                        </p:attrNameLst>
                                      </p:cBhvr>
                                      <p:tavLst>
                                        <p:tav tm="0">
                                          <p:val>
                                            <p:strVal val="0"/>
                                          </p:val>
                                        </p:tav>
                                        <p:tav tm="100000">
                                          <p:val>
                                            <p:strVal val="#ppt_w"/>
                                          </p:val>
                                        </p:tav>
                                      </p:tavLst>
                                    </p:anim>
                                    <p:anim calcmode="lin" valueType="num">
                                      <p:cBhvr additive="base">
                                        <p:cTn id="20" dur="500"/>
                                        <p:tgtEl>
                                          <p:spTgt spid="8"/>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p:tgtEl>
                                          <p:spTgt spid="9"/>
                                        </p:tgtEl>
                                        <p:attrNameLst>
                                          <p:attrName>ppt_w</p:attrName>
                                        </p:attrNameLst>
                                      </p:cBhvr>
                                      <p:tavLst>
                                        <p:tav tm="0">
                                          <p:val>
                                            <p:strVal val="0"/>
                                          </p:val>
                                        </p:tav>
                                        <p:tav tm="100000">
                                          <p:val>
                                            <p:strVal val="#ppt_w"/>
                                          </p:val>
                                        </p:tav>
                                      </p:tavLst>
                                    </p:anim>
                                    <p:anim calcmode="lin" valueType="num">
                                      <p:cBhvr additive="base">
                                        <p:cTn id="26" dur="500"/>
                                        <p:tgtEl>
                                          <p:spTgt spid="9"/>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p:tgtEl>
                                          <p:spTgt spid="10"/>
                                        </p:tgtEl>
                                        <p:attrNameLst>
                                          <p:attrName>ppt_w</p:attrName>
                                        </p:attrNameLst>
                                      </p:cBhvr>
                                      <p:tavLst>
                                        <p:tav tm="0">
                                          <p:val>
                                            <p:strVal val="0"/>
                                          </p:val>
                                        </p:tav>
                                        <p:tav tm="100000">
                                          <p:val>
                                            <p:strVal val="#ppt_w"/>
                                          </p:val>
                                        </p:tav>
                                      </p:tavLst>
                                    </p:anim>
                                    <p:anim calcmode="lin" valueType="num">
                                      <p:cBhvr additive="base">
                                        <p:cTn id="32" dur="500"/>
                                        <p:tgtEl>
                                          <p:spTgt spid="1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pic>
        <p:nvPicPr>
          <p:cNvPr id="633" name="Google Shape;633;p31"/>
          <p:cNvPicPr preferRelativeResize="0"/>
          <p:nvPr/>
        </p:nvPicPr>
        <p:blipFill rotWithShape="1">
          <a:blip r:embed="rId3">
            <a:alphaModFix/>
          </a:blip>
          <a:srcRect/>
          <a:stretch/>
        </p:blipFill>
        <p:spPr>
          <a:xfrm>
            <a:off x="1839850" y="152400"/>
            <a:ext cx="4767550" cy="4621626"/>
          </a:xfrm>
          <a:prstGeom prst="rect">
            <a:avLst/>
          </a:prstGeom>
          <a:noFill/>
          <a:ln w="9525" cap="flat" cmpd="sng">
            <a:solidFill>
              <a:schemeClr val="dk2"/>
            </a:solidFill>
            <a:prstDash val="solid"/>
            <a:round/>
            <a:headEnd type="none" w="sm" len="sm"/>
            <a:tailEnd type="none" w="sm" len="sm"/>
          </a:ln>
        </p:spPr>
      </p:pic>
      <p:sp>
        <p:nvSpPr>
          <p:cNvPr id="634" name="Google Shape;634;p31"/>
          <p:cNvSpPr/>
          <p:nvPr/>
        </p:nvSpPr>
        <p:spPr>
          <a:xfrm>
            <a:off x="3173200" y="152400"/>
            <a:ext cx="1143000" cy="4621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5" name="Google Shape;635;p31"/>
          <p:cNvSpPr/>
          <p:nvPr/>
        </p:nvSpPr>
        <p:spPr>
          <a:xfrm>
            <a:off x="4316200" y="152475"/>
            <a:ext cx="2302200" cy="46215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34"/>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26</a:t>
            </a:fld>
            <a:endParaRPr/>
          </a:p>
        </p:txBody>
      </p:sp>
      <p:sp>
        <p:nvSpPr>
          <p:cNvPr id="4" name="Footer Placeholder 3">
            <a:extLst>
              <a:ext uri="{FF2B5EF4-FFF2-40B4-BE49-F238E27FC236}">
                <a16:creationId xmlns:a16="http://schemas.microsoft.com/office/drawing/2014/main" id="{A3C7BD45-CC13-1F50-87C1-57192B72D66F}"/>
              </a:ext>
            </a:extLst>
          </p:cNvPr>
          <p:cNvSpPr>
            <a:spLocks noGrp="1"/>
          </p:cNvSpPr>
          <p:nvPr>
            <p:ph type="ftr" sz="quarter" idx="14"/>
          </p:nvPr>
        </p:nvSpPr>
        <p:spPr/>
        <p:txBody>
          <a:bodyPr/>
          <a:lstStyle/>
          <a:p>
            <a:pPr marL="12700">
              <a:lnSpc>
                <a:spcPct val="100000"/>
              </a:lnSpc>
              <a:spcBef>
                <a:spcPts val="70"/>
              </a:spcBef>
            </a:pPr>
            <a:r>
              <a:rPr lang="en-US" spc="10"/>
              <a:t>©</a:t>
            </a:r>
            <a:r>
              <a:rPr lang="en-US" spc="75"/>
              <a:t> </a:t>
            </a:r>
            <a:r>
              <a:rPr lang="en-US" spc="10"/>
              <a:t>2023</a:t>
            </a:r>
            <a:r>
              <a:rPr lang="en-US" spc="75"/>
              <a:t> </a:t>
            </a:r>
            <a:r>
              <a:rPr lang="en-US" spc="10"/>
              <a:t>KNIME</a:t>
            </a:r>
            <a:r>
              <a:rPr lang="en-US" spc="70"/>
              <a:t> </a:t>
            </a:r>
            <a:r>
              <a:rPr lang="en-US" spc="10"/>
              <a:t>AG.</a:t>
            </a:r>
            <a:r>
              <a:rPr lang="en-US" spc="50"/>
              <a:t> </a:t>
            </a:r>
            <a:r>
              <a:rPr lang="en-US" spc="10"/>
              <a:t>All</a:t>
            </a:r>
            <a:r>
              <a:rPr lang="en-US" spc="75"/>
              <a:t> </a:t>
            </a:r>
            <a:r>
              <a:rPr lang="en-US" spc="10"/>
              <a:t>rights</a:t>
            </a:r>
            <a:r>
              <a:rPr lang="en-US" spc="100"/>
              <a:t> </a:t>
            </a:r>
            <a:r>
              <a:rPr lang="en-US" spc="-10"/>
              <a:t>reserved.</a:t>
            </a:r>
            <a:endParaRPr lang="en-US" spc="-10" dirty="0"/>
          </a:p>
        </p:txBody>
      </p:sp>
      <p:pic>
        <p:nvPicPr>
          <p:cNvPr id="641" name="Google Shape;641;p34"/>
          <p:cNvPicPr preferRelativeResize="0"/>
          <p:nvPr/>
        </p:nvPicPr>
        <p:blipFill rotWithShape="1">
          <a:blip r:embed="rId3">
            <a:alphaModFix/>
          </a:blip>
          <a:srcRect/>
          <a:stretch/>
        </p:blipFill>
        <p:spPr>
          <a:xfrm>
            <a:off x="4994200" y="95249"/>
            <a:ext cx="3225801" cy="4838701"/>
          </a:xfrm>
          <a:prstGeom prst="rect">
            <a:avLst/>
          </a:prstGeom>
          <a:noFill/>
          <a:ln w="9525" cap="flat" cmpd="sng">
            <a:solidFill>
              <a:schemeClr val="tx1"/>
            </a:solidFill>
            <a:prstDash val="solid"/>
            <a:round/>
            <a:headEnd type="none" w="sm" len="sm"/>
            <a:tailEnd type="none" w="sm" len="sm"/>
          </a:ln>
        </p:spPr>
      </p:pic>
      <p:pic>
        <p:nvPicPr>
          <p:cNvPr id="642" name="Google Shape;642;p34"/>
          <p:cNvPicPr preferRelativeResize="0"/>
          <p:nvPr/>
        </p:nvPicPr>
        <p:blipFill rotWithShape="1">
          <a:blip r:embed="rId4">
            <a:alphaModFix/>
          </a:blip>
          <a:srcRect/>
          <a:stretch/>
        </p:blipFill>
        <p:spPr>
          <a:xfrm>
            <a:off x="1147875" y="1882350"/>
            <a:ext cx="1009650" cy="838200"/>
          </a:xfrm>
          <a:prstGeom prst="rect">
            <a:avLst/>
          </a:prstGeom>
          <a:noFill/>
          <a:ln>
            <a:noFill/>
          </a:ln>
        </p:spPr>
      </p:pic>
      <p:sp>
        <p:nvSpPr>
          <p:cNvPr id="643" name="Google Shape;643;p34"/>
          <p:cNvSpPr/>
          <p:nvPr/>
        </p:nvSpPr>
        <p:spPr>
          <a:xfrm>
            <a:off x="2618625" y="2299925"/>
            <a:ext cx="2023800" cy="313800"/>
          </a:xfrm>
          <a:prstGeom prst="rightArrow">
            <a:avLst>
              <a:gd name="adj1" fmla="val 50000"/>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4" name="Google Shape;644;p34"/>
          <p:cNvSpPr txBox="1"/>
          <p:nvPr/>
        </p:nvSpPr>
        <p:spPr>
          <a:xfrm>
            <a:off x="356587" y="3115262"/>
            <a:ext cx="3225801" cy="954107"/>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r>
              <a:rPr lang="en" sz="1400" b="0" i="0" u="none" strike="noStrike" cap="none" dirty="0">
                <a:solidFill>
                  <a:srgbClr val="000000"/>
                </a:solidFill>
                <a:latin typeface="Times New Roman"/>
                <a:ea typeface="Times New Roman"/>
                <a:cs typeface="Times New Roman"/>
                <a:sym typeface="Times New Roman"/>
              </a:rPr>
              <a:t>Researchers commonly refer to the group column to examine Group 2, as it indicates that the patients received both Drug X and Drug Y</a:t>
            </a:r>
            <a:endParaRPr dirty="0"/>
          </a:p>
        </p:txBody>
      </p:sp>
      <p:sp>
        <p:nvSpPr>
          <p:cNvPr id="645" name="Google Shape;645;p34"/>
          <p:cNvSpPr/>
          <p:nvPr/>
        </p:nvSpPr>
        <p:spPr>
          <a:xfrm>
            <a:off x="6607099" y="2085208"/>
            <a:ext cx="1612901" cy="8939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Shape 649"/>
        <p:cNvGrpSpPr/>
        <p:nvPr/>
      </p:nvGrpSpPr>
      <p:grpSpPr>
        <a:xfrm>
          <a:off x="0" y="0"/>
          <a:ext cx="0" cy="0"/>
          <a:chOff x="0" y="0"/>
          <a:chExt cx="0" cy="0"/>
        </a:xfrm>
      </p:grpSpPr>
      <p:sp>
        <p:nvSpPr>
          <p:cNvPr id="2" name="Title 1">
            <a:extLst>
              <a:ext uri="{FF2B5EF4-FFF2-40B4-BE49-F238E27FC236}">
                <a16:creationId xmlns:a16="http://schemas.microsoft.com/office/drawing/2014/main" id="{7E4F986D-B8AD-4507-A440-5624400EE68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4E13ACD-4546-A4DC-B2B0-0A410BB49EFC}"/>
              </a:ext>
            </a:extLst>
          </p:cNvPr>
          <p:cNvSpPr>
            <a:spLocks noGrp="1"/>
          </p:cNvSpPr>
          <p:nvPr>
            <p:ph idx="1"/>
          </p:nvPr>
        </p:nvSpPr>
        <p:spPr/>
        <p:txBody>
          <a:bodyPr/>
          <a:lstStyle/>
          <a:p>
            <a:endParaRPr lang="en-US"/>
          </a:p>
        </p:txBody>
      </p:sp>
      <p:sp>
        <p:nvSpPr>
          <p:cNvPr id="650" name="Google Shape;650;p325"/>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27</a:t>
            </a:fld>
            <a:endParaRPr/>
          </a:p>
        </p:txBody>
      </p:sp>
      <p:pic>
        <p:nvPicPr>
          <p:cNvPr id="651" name="Google Shape;651;p325"/>
          <p:cNvPicPr preferRelativeResize="0"/>
          <p:nvPr/>
        </p:nvPicPr>
        <p:blipFill rotWithShape="1">
          <a:blip r:embed="rId3">
            <a:alphaModFix/>
          </a:blip>
          <a:srcRect/>
          <a:stretch/>
        </p:blipFill>
        <p:spPr>
          <a:xfrm>
            <a:off x="914400" y="110836"/>
            <a:ext cx="7512675" cy="4659450"/>
          </a:xfrm>
          <a:prstGeom prst="rect">
            <a:avLst/>
          </a:prstGeom>
          <a:noFill/>
          <a:ln>
            <a:noFill/>
          </a:ln>
        </p:spPr>
      </p:pic>
      <p:pic>
        <p:nvPicPr>
          <p:cNvPr id="652" name="Google Shape;652;p325"/>
          <p:cNvPicPr preferRelativeResize="0"/>
          <p:nvPr/>
        </p:nvPicPr>
        <p:blipFill rotWithShape="1">
          <a:blip r:embed="rId4">
            <a:alphaModFix/>
          </a:blip>
          <a:srcRect/>
          <a:stretch/>
        </p:blipFill>
        <p:spPr>
          <a:xfrm>
            <a:off x="995300" y="246507"/>
            <a:ext cx="1248600" cy="308825"/>
          </a:xfrm>
          <a:prstGeom prst="rect">
            <a:avLst/>
          </a:prstGeom>
          <a:noFill/>
          <a:ln>
            <a:noFill/>
          </a:ln>
        </p:spPr>
      </p:pic>
      <p:pic>
        <p:nvPicPr>
          <p:cNvPr id="653" name="Google Shape;653;p325"/>
          <p:cNvPicPr preferRelativeResize="0"/>
          <p:nvPr/>
        </p:nvPicPr>
        <p:blipFill rotWithShape="1">
          <a:blip r:embed="rId4">
            <a:alphaModFix/>
          </a:blip>
          <a:srcRect/>
          <a:stretch/>
        </p:blipFill>
        <p:spPr>
          <a:xfrm>
            <a:off x="995300" y="1698425"/>
            <a:ext cx="1176400" cy="399050"/>
          </a:xfrm>
          <a:prstGeom prst="rect">
            <a:avLst/>
          </a:prstGeom>
          <a:noFill/>
          <a:ln>
            <a:noFill/>
          </a:ln>
        </p:spPr>
      </p:pic>
      <p:pic>
        <p:nvPicPr>
          <p:cNvPr id="654" name="Google Shape;654;p325"/>
          <p:cNvPicPr preferRelativeResize="0"/>
          <p:nvPr/>
        </p:nvPicPr>
        <p:blipFill rotWithShape="1">
          <a:blip r:embed="rId4">
            <a:alphaModFix/>
          </a:blip>
          <a:srcRect/>
          <a:stretch/>
        </p:blipFill>
        <p:spPr>
          <a:xfrm>
            <a:off x="995300" y="3139831"/>
            <a:ext cx="1447100" cy="399050"/>
          </a:xfrm>
          <a:prstGeom prst="rect">
            <a:avLst/>
          </a:prstGeom>
          <a:noFill/>
          <a:ln>
            <a:noFill/>
          </a:ln>
        </p:spPr>
      </p:pic>
      <p:sp>
        <p:nvSpPr>
          <p:cNvPr id="655" name="Google Shape;655;p325"/>
          <p:cNvSpPr/>
          <p:nvPr/>
        </p:nvSpPr>
        <p:spPr>
          <a:xfrm>
            <a:off x="4757050" y="503600"/>
            <a:ext cx="950400" cy="6678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6" name="Google Shape;656;p325"/>
          <p:cNvSpPr/>
          <p:nvPr/>
        </p:nvSpPr>
        <p:spPr>
          <a:xfrm>
            <a:off x="3658500" y="1880925"/>
            <a:ext cx="950400" cy="10377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7" name="Google Shape;657;p325"/>
          <p:cNvSpPr/>
          <p:nvPr/>
        </p:nvSpPr>
        <p:spPr>
          <a:xfrm>
            <a:off x="3561350" y="3585375"/>
            <a:ext cx="1062600" cy="10167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8" name="Google Shape;658;p325"/>
          <p:cNvSpPr/>
          <p:nvPr/>
        </p:nvSpPr>
        <p:spPr>
          <a:xfrm>
            <a:off x="5883636" y="88257"/>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58"/>
                                        </p:tgtEl>
                                        <p:attrNameLst>
                                          <p:attrName>style.visibility</p:attrName>
                                        </p:attrNameLst>
                                      </p:cBhvr>
                                      <p:to>
                                        <p:strVal val="visible"/>
                                      </p:to>
                                    </p:set>
                                    <p:anim calcmode="lin" valueType="num">
                                      <p:cBhvr additive="base">
                                        <p:cTn id="7" dur="500"/>
                                        <p:tgtEl>
                                          <p:spTgt spid="658"/>
                                        </p:tgtEl>
                                        <p:attrNameLst>
                                          <p:attrName>ppt_w</p:attrName>
                                        </p:attrNameLst>
                                      </p:cBhvr>
                                      <p:tavLst>
                                        <p:tav tm="0">
                                          <p:val>
                                            <p:strVal val="0"/>
                                          </p:val>
                                        </p:tav>
                                        <p:tav tm="100000">
                                          <p:val>
                                            <p:strVal val="#ppt_w"/>
                                          </p:val>
                                        </p:tav>
                                      </p:tavLst>
                                    </p:anim>
                                    <p:anim calcmode="lin" valueType="num">
                                      <p:cBhvr additive="base">
                                        <p:cTn id="8" dur="500"/>
                                        <p:tgtEl>
                                          <p:spTgt spid="65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33"/>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28</a:t>
            </a:fld>
            <a:endParaRPr/>
          </a:p>
        </p:txBody>
      </p:sp>
      <p:sp>
        <p:nvSpPr>
          <p:cNvPr id="665" name="Google Shape;665;p33"/>
          <p:cNvSpPr/>
          <p:nvPr/>
        </p:nvSpPr>
        <p:spPr>
          <a:xfrm>
            <a:off x="4485000" y="1117375"/>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66" name="Google Shape;666;p33"/>
          <p:cNvPicPr preferRelativeResize="0"/>
          <p:nvPr/>
        </p:nvPicPr>
        <p:blipFill rotWithShape="1">
          <a:blip r:embed="rId3">
            <a:alphaModFix/>
          </a:blip>
          <a:srcRect/>
          <a:stretch/>
        </p:blipFill>
        <p:spPr>
          <a:xfrm>
            <a:off x="904686" y="1882739"/>
            <a:ext cx="7334627" cy="1378021"/>
          </a:xfrm>
          <a:prstGeom prst="rect">
            <a:avLst/>
          </a:prstGeom>
          <a:noFill/>
          <a:ln w="9525" cap="flat" cmpd="sng">
            <a:solidFill>
              <a:schemeClr val="dk1"/>
            </a:solidFill>
            <a:prstDash val="solid"/>
            <a:round/>
            <a:headEnd type="none" w="sm" len="sm"/>
            <a:tailEnd type="none" w="sm" len="sm"/>
          </a:ln>
        </p:spPr>
      </p:pic>
      <p:pic>
        <p:nvPicPr>
          <p:cNvPr id="5" name="Picture 4">
            <a:extLst>
              <a:ext uri="{FF2B5EF4-FFF2-40B4-BE49-F238E27FC236}">
                <a16:creationId xmlns:a16="http://schemas.microsoft.com/office/drawing/2014/main" id="{77C518E4-F14C-FD52-C891-A04EEF1C488A}"/>
              </a:ext>
            </a:extLst>
          </p:cNvPr>
          <p:cNvPicPr>
            <a:picLocks noChangeAspect="1"/>
          </p:cNvPicPr>
          <p:nvPr/>
        </p:nvPicPr>
        <p:blipFill>
          <a:blip r:embed="rId4"/>
          <a:stretch>
            <a:fillRect/>
          </a:stretch>
        </p:blipFill>
        <p:spPr>
          <a:xfrm>
            <a:off x="4178279" y="298437"/>
            <a:ext cx="787440" cy="6731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35"/>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Drugs</a:t>
            </a:r>
          </a:p>
        </p:txBody>
      </p:sp>
      <p:sp>
        <p:nvSpPr>
          <p:cNvPr id="672" name="Google Shape;672;p35"/>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utilized the "Regex Find All" function to extract medications that prevent the targeted adverse event but are not used concurrently with the medication of interest.</a:t>
            </a:r>
          </a:p>
          <a:p>
            <a:pPr lvl="0"/>
            <a:endParaRPr lang="en-GB" dirty="0">
              <a:sym typeface="Times New Roman"/>
            </a:endParaRPr>
          </a:p>
          <a:p>
            <a:pPr lvl="0"/>
            <a:r>
              <a:rPr lang="en-GB" dirty="0">
                <a:sym typeface="Times New Roman"/>
              </a:rPr>
              <a:t>Were combined into vectors where the generic and brand names of medications used for the targeted adverse event with a single constant value of 1 for each patient.</a:t>
            </a:r>
          </a:p>
          <a:p>
            <a:pPr lvl="0"/>
            <a:endParaRPr lang="en-GB" dirty="0">
              <a:sym typeface="Times New Roman"/>
            </a:endParaRPr>
          </a:p>
          <a:p>
            <a:pPr lvl="0"/>
            <a:endParaRPr lang="en-GB" dirty="0">
              <a:sym typeface="Times New Roman"/>
            </a:endParaRPr>
          </a:p>
        </p:txBody>
      </p:sp>
      <p:sp>
        <p:nvSpPr>
          <p:cNvPr id="673" name="Google Shape;673;p35"/>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29</a:t>
            </a:fld>
            <a:endParaRPr lang="en"/>
          </a:p>
        </p:txBody>
      </p:sp>
      <p:pic>
        <p:nvPicPr>
          <p:cNvPr id="674" name="Google Shape;674;p35"/>
          <p:cNvPicPr preferRelativeResize="0"/>
          <p:nvPr/>
        </p:nvPicPr>
        <p:blipFill rotWithShape="1">
          <a:blip r:embed="rId3">
            <a:alphaModFix/>
          </a:blip>
          <a:srcRect/>
          <a:stretch/>
        </p:blipFill>
        <p:spPr>
          <a:xfrm>
            <a:off x="0" y="3965758"/>
            <a:ext cx="9144000" cy="1174384"/>
          </a:xfrm>
          <a:prstGeom prst="rect">
            <a:avLst/>
          </a:prstGeom>
          <a:noFill/>
          <a:ln>
            <a:noFill/>
          </a:ln>
        </p:spPr>
      </p:pic>
      <p:pic>
        <p:nvPicPr>
          <p:cNvPr id="675" name="Google Shape;675;p35"/>
          <p:cNvPicPr preferRelativeResize="0"/>
          <p:nvPr/>
        </p:nvPicPr>
        <p:blipFill rotWithShape="1">
          <a:blip r:embed="rId4">
            <a:alphaModFix/>
          </a:blip>
          <a:srcRect/>
          <a:stretch/>
        </p:blipFill>
        <p:spPr>
          <a:xfrm>
            <a:off x="136775" y="4976450"/>
            <a:ext cx="1395275" cy="171450"/>
          </a:xfrm>
          <a:prstGeom prst="rect">
            <a:avLst/>
          </a:prstGeom>
          <a:noFill/>
          <a:ln>
            <a:noFill/>
          </a:ln>
        </p:spPr>
      </p:pic>
      <p:sp>
        <p:nvSpPr>
          <p:cNvPr id="676" name="Google Shape;676;p35"/>
          <p:cNvSpPr/>
          <p:nvPr/>
        </p:nvSpPr>
        <p:spPr>
          <a:xfrm>
            <a:off x="4895550" y="38774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7" name="Google Shape;677;p35"/>
          <p:cNvSpPr/>
          <p:nvPr/>
        </p:nvSpPr>
        <p:spPr>
          <a:xfrm>
            <a:off x="6060665" y="386438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78" name="Google Shape;678;p35"/>
          <p:cNvPicPr preferRelativeResize="0"/>
          <p:nvPr/>
        </p:nvPicPr>
        <p:blipFill rotWithShape="1">
          <a:blip r:embed="rId5">
            <a:alphaModFix/>
          </a:blip>
          <a:srcRect/>
          <a:stretch/>
        </p:blipFill>
        <p:spPr>
          <a:xfrm>
            <a:off x="4473050" y="4193900"/>
            <a:ext cx="1109600" cy="208925"/>
          </a:xfrm>
          <a:prstGeom prst="rect">
            <a:avLst/>
          </a:prstGeom>
          <a:noFill/>
          <a:ln>
            <a:noFill/>
          </a:ln>
        </p:spPr>
      </p:pic>
      <p:pic>
        <p:nvPicPr>
          <p:cNvPr id="679" name="Google Shape;679;p35"/>
          <p:cNvPicPr preferRelativeResize="0"/>
          <p:nvPr/>
        </p:nvPicPr>
        <p:blipFill rotWithShape="1">
          <a:blip r:embed="rId5">
            <a:alphaModFix/>
          </a:blip>
          <a:srcRect/>
          <a:stretch/>
        </p:blipFill>
        <p:spPr>
          <a:xfrm>
            <a:off x="5582650" y="4193900"/>
            <a:ext cx="1109600" cy="208925"/>
          </a:xfrm>
          <a:prstGeom prst="rect">
            <a:avLst/>
          </a:prstGeom>
          <a:noFill/>
          <a:ln>
            <a:noFill/>
          </a:ln>
        </p:spPr>
      </p:pic>
      <p:pic>
        <p:nvPicPr>
          <p:cNvPr id="4" name="Picture 3">
            <a:extLst>
              <a:ext uri="{FF2B5EF4-FFF2-40B4-BE49-F238E27FC236}">
                <a16:creationId xmlns:a16="http://schemas.microsoft.com/office/drawing/2014/main" id="{5772A549-0258-3185-DFDC-C0A77AF68386}"/>
              </a:ext>
            </a:extLst>
          </p:cNvPr>
          <p:cNvPicPr>
            <a:picLocks noChangeAspect="1"/>
          </p:cNvPicPr>
          <p:nvPr/>
        </p:nvPicPr>
        <p:blipFill>
          <a:blip r:embed="rId6"/>
          <a:stretch>
            <a:fillRect/>
          </a:stretch>
        </p:blipFill>
        <p:spPr>
          <a:xfrm rot="5400000">
            <a:off x="7113491" y="3201685"/>
            <a:ext cx="482625" cy="1444791"/>
          </a:xfrm>
          <a:prstGeom prst="rect">
            <a:avLst/>
          </a:prstGeom>
        </p:spPr>
      </p:pic>
      <p:pic>
        <p:nvPicPr>
          <p:cNvPr id="6" name="Picture 5">
            <a:extLst>
              <a:ext uri="{FF2B5EF4-FFF2-40B4-BE49-F238E27FC236}">
                <a16:creationId xmlns:a16="http://schemas.microsoft.com/office/drawing/2014/main" id="{6D008C3E-7F06-C2E3-54B1-805569AA90A4}"/>
              </a:ext>
            </a:extLst>
          </p:cNvPr>
          <p:cNvPicPr>
            <a:picLocks noChangeAspect="1"/>
          </p:cNvPicPr>
          <p:nvPr/>
        </p:nvPicPr>
        <p:blipFill>
          <a:blip r:embed="rId6"/>
          <a:stretch>
            <a:fillRect/>
          </a:stretch>
        </p:blipFill>
        <p:spPr>
          <a:xfrm rot="5400000">
            <a:off x="5555516" y="4218658"/>
            <a:ext cx="90368" cy="1752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76"/>
                                        </p:tgtEl>
                                        <p:attrNameLst>
                                          <p:attrName>style.visibility</p:attrName>
                                        </p:attrNameLst>
                                      </p:cBhvr>
                                      <p:to>
                                        <p:strVal val="visible"/>
                                      </p:to>
                                    </p:set>
                                    <p:anim calcmode="lin" valueType="num">
                                      <p:cBhvr additive="base">
                                        <p:cTn id="7" dur="500"/>
                                        <p:tgtEl>
                                          <p:spTgt spid="676"/>
                                        </p:tgtEl>
                                        <p:attrNameLst>
                                          <p:attrName>ppt_w</p:attrName>
                                        </p:attrNameLst>
                                      </p:cBhvr>
                                      <p:tavLst>
                                        <p:tav tm="0">
                                          <p:val>
                                            <p:strVal val="0"/>
                                          </p:val>
                                        </p:tav>
                                        <p:tav tm="100000">
                                          <p:val>
                                            <p:strVal val="#ppt_w"/>
                                          </p:val>
                                        </p:tav>
                                      </p:tavLst>
                                    </p:anim>
                                    <p:anim calcmode="lin" valueType="num">
                                      <p:cBhvr additive="base">
                                        <p:cTn id="8" dur="500"/>
                                        <p:tgtEl>
                                          <p:spTgt spid="67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77"/>
                                        </p:tgtEl>
                                        <p:attrNameLst>
                                          <p:attrName>style.visibility</p:attrName>
                                        </p:attrNameLst>
                                      </p:cBhvr>
                                      <p:to>
                                        <p:strVal val="visible"/>
                                      </p:to>
                                    </p:set>
                                    <p:anim calcmode="lin" valueType="num">
                                      <p:cBhvr additive="base">
                                        <p:cTn id="13" dur="500"/>
                                        <p:tgtEl>
                                          <p:spTgt spid="677"/>
                                        </p:tgtEl>
                                        <p:attrNameLst>
                                          <p:attrName>ppt_w</p:attrName>
                                        </p:attrNameLst>
                                      </p:cBhvr>
                                      <p:tavLst>
                                        <p:tav tm="0">
                                          <p:val>
                                            <p:strVal val="0"/>
                                          </p:val>
                                        </p:tav>
                                        <p:tav tm="100000">
                                          <p:val>
                                            <p:strVal val="#ppt_w"/>
                                          </p:val>
                                        </p:tav>
                                      </p:tavLst>
                                    </p:anim>
                                    <p:anim calcmode="lin" valueType="num">
                                      <p:cBhvr additive="base">
                                        <p:cTn id="14" dur="500"/>
                                        <p:tgtEl>
                                          <p:spTgt spid="67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87E2D-7173-686A-F22E-232507F59454}"/>
              </a:ext>
            </a:extLst>
          </p:cNvPr>
          <p:cNvSpPr>
            <a:spLocks noGrp="1"/>
          </p:cNvSpPr>
          <p:nvPr>
            <p:ph type="title"/>
          </p:nvPr>
        </p:nvSpPr>
        <p:spPr>
          <a:xfrm>
            <a:off x="360000" y="258645"/>
            <a:ext cx="8427600" cy="362104"/>
          </a:xfrm>
        </p:spPr>
        <p:txBody>
          <a:bodyPr/>
          <a:lstStyle/>
          <a:p>
            <a:r>
              <a:rPr lang="en-US" dirty="0"/>
              <a:t>Post-marketing surveillance (PMS)</a:t>
            </a:r>
          </a:p>
        </p:txBody>
      </p:sp>
      <p:sp>
        <p:nvSpPr>
          <p:cNvPr id="3" name="Text Placeholder 2">
            <a:extLst>
              <a:ext uri="{FF2B5EF4-FFF2-40B4-BE49-F238E27FC236}">
                <a16:creationId xmlns:a16="http://schemas.microsoft.com/office/drawing/2014/main" id="{D623C869-5D44-9A42-DF5E-18F8E7DB017A}"/>
              </a:ext>
            </a:extLst>
          </p:cNvPr>
          <p:cNvSpPr>
            <a:spLocks noGrp="1"/>
          </p:cNvSpPr>
          <p:nvPr>
            <p:ph idx="1"/>
          </p:nvPr>
        </p:nvSpPr>
        <p:spPr>
          <a:xfrm>
            <a:off x="360000" y="907200"/>
            <a:ext cx="8427600" cy="3664440"/>
          </a:xfrm>
        </p:spPr>
        <p:txBody>
          <a:bodyPr/>
          <a:lstStyle/>
          <a:p>
            <a:pPr marL="0" indent="0">
              <a:buNone/>
            </a:pPr>
            <a:r>
              <a:rPr lang="en-US" dirty="0"/>
              <a:t>Post-marketing surveillance (PMS) refers to the practice of monitoring the safety and effectiveness of a pharmaceutical drug or medical device after it has been approved for use by regulatory agencies and made available for prescription or sale to consumers. </a:t>
            </a:r>
          </a:p>
          <a:p>
            <a:endParaRPr lang="en-US" dirty="0"/>
          </a:p>
          <a:p>
            <a:endParaRPr lang="en-US" dirty="0"/>
          </a:p>
          <a:p>
            <a:pPr marL="342900" indent="-342900">
              <a:buFont typeface="+mj-lt"/>
              <a:buAutoNum type="arabicPeriod"/>
            </a:pPr>
            <a:r>
              <a:rPr lang="en-US" dirty="0"/>
              <a:t>Detect rare adverse effects</a:t>
            </a:r>
          </a:p>
          <a:p>
            <a:pPr marL="342900" indent="-342900">
              <a:buFont typeface="+mj-lt"/>
              <a:buAutoNum type="arabicPeriod"/>
            </a:pPr>
            <a:r>
              <a:rPr lang="en-US" dirty="0"/>
              <a:t>Asses long term effect </a:t>
            </a:r>
          </a:p>
          <a:p>
            <a:pPr marL="342900" indent="-342900">
              <a:buFont typeface="+mj-lt"/>
              <a:buAutoNum type="arabicPeriod"/>
            </a:pPr>
            <a:r>
              <a:rPr lang="en-US" dirty="0"/>
              <a:t>Represent wider population </a:t>
            </a:r>
          </a:p>
          <a:p>
            <a:pPr marL="342900" indent="-342900">
              <a:buFont typeface="+mj-lt"/>
              <a:buAutoNum type="arabicPeriod"/>
            </a:pPr>
            <a:r>
              <a:rPr lang="en-US" dirty="0"/>
              <a:t>Capture effects on real world use </a:t>
            </a:r>
          </a:p>
          <a:p>
            <a:pPr marL="342900" indent="-342900">
              <a:buFont typeface="+mj-lt"/>
              <a:buAutoNum type="arabicPeriod"/>
            </a:pPr>
            <a:r>
              <a:rPr lang="en-US" dirty="0"/>
              <a:t>Identify interactions </a:t>
            </a:r>
          </a:p>
          <a:p>
            <a:endParaRPr lang="en-US" dirty="0"/>
          </a:p>
          <a:p>
            <a:endParaRPr lang="en-US" dirty="0"/>
          </a:p>
        </p:txBody>
      </p:sp>
      <p:sp>
        <p:nvSpPr>
          <p:cNvPr id="5" name="Slide Number Placeholder 4">
            <a:extLst>
              <a:ext uri="{FF2B5EF4-FFF2-40B4-BE49-F238E27FC236}">
                <a16:creationId xmlns:a16="http://schemas.microsoft.com/office/drawing/2014/main" id="{884374DB-A14F-4172-AC0D-057C29FDE70D}"/>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3</a:t>
            </a:fld>
            <a:endParaRPr lang="en-US" dirty="0"/>
          </a:p>
        </p:txBody>
      </p:sp>
      <p:pic>
        <p:nvPicPr>
          <p:cNvPr id="7" name="Picture 6">
            <a:extLst>
              <a:ext uri="{FF2B5EF4-FFF2-40B4-BE49-F238E27FC236}">
                <a16:creationId xmlns:a16="http://schemas.microsoft.com/office/drawing/2014/main" id="{0CC3D982-4D22-861C-FE32-907D5C3F22E6}"/>
              </a:ext>
            </a:extLst>
          </p:cNvPr>
          <p:cNvPicPr>
            <a:picLocks noChangeAspect="1"/>
          </p:cNvPicPr>
          <p:nvPr/>
        </p:nvPicPr>
        <p:blipFill>
          <a:blip r:embed="rId3"/>
          <a:stretch>
            <a:fillRect/>
          </a:stretch>
        </p:blipFill>
        <p:spPr>
          <a:xfrm>
            <a:off x="6172200" y="2897118"/>
            <a:ext cx="2171812" cy="1339919"/>
          </a:xfrm>
          <a:prstGeom prst="rect">
            <a:avLst/>
          </a:prstGeom>
        </p:spPr>
      </p:pic>
    </p:spTree>
    <p:extLst>
      <p:ext uri="{BB962C8B-B14F-4D97-AF65-F5344CB8AC3E}">
        <p14:creationId xmlns:p14="http://schemas.microsoft.com/office/powerpoint/2010/main" val="28330957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Shape 683"/>
        <p:cNvGrpSpPr/>
        <p:nvPr/>
      </p:nvGrpSpPr>
      <p:grpSpPr>
        <a:xfrm>
          <a:off x="0" y="0"/>
          <a:ext cx="0" cy="0"/>
          <a:chOff x="0" y="0"/>
          <a:chExt cx="0" cy="0"/>
        </a:xfrm>
      </p:grpSpPr>
      <p:sp>
        <p:nvSpPr>
          <p:cNvPr id="3" name="Title 2">
            <a:extLst>
              <a:ext uri="{FF2B5EF4-FFF2-40B4-BE49-F238E27FC236}">
                <a16:creationId xmlns:a16="http://schemas.microsoft.com/office/drawing/2014/main" id="{E2B22106-4210-785B-AE26-2C2D918F65D6}"/>
              </a:ext>
            </a:extLst>
          </p:cNvPr>
          <p:cNvSpPr>
            <a:spLocks noGrp="1"/>
          </p:cNvSpPr>
          <p:nvPr>
            <p:ph type="title"/>
          </p:nvPr>
        </p:nvSpPr>
        <p:spPr/>
        <p:txBody>
          <a:bodyPr/>
          <a:lstStyle/>
          <a:p>
            <a:endParaRPr lang="en-US"/>
          </a:p>
        </p:txBody>
      </p:sp>
      <p:sp>
        <p:nvSpPr>
          <p:cNvPr id="4" name="Text Placeholder 3">
            <a:extLst>
              <a:ext uri="{FF2B5EF4-FFF2-40B4-BE49-F238E27FC236}">
                <a16:creationId xmlns:a16="http://schemas.microsoft.com/office/drawing/2014/main" id="{4A4D83B3-944D-71A9-B7FF-792C764AA0BF}"/>
              </a:ext>
            </a:extLst>
          </p:cNvPr>
          <p:cNvSpPr>
            <a:spLocks noGrp="1"/>
          </p:cNvSpPr>
          <p:nvPr>
            <p:ph idx="1"/>
          </p:nvPr>
        </p:nvSpPr>
        <p:spPr/>
        <p:txBody>
          <a:bodyPr/>
          <a:lstStyle/>
          <a:p>
            <a:endParaRPr lang="en-US" dirty="0"/>
          </a:p>
        </p:txBody>
      </p:sp>
      <p:sp>
        <p:nvSpPr>
          <p:cNvPr id="684" name="Google Shape;684;p36"/>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30</a:t>
            </a:fld>
            <a:endParaRPr/>
          </a:p>
        </p:txBody>
      </p:sp>
      <p:pic>
        <p:nvPicPr>
          <p:cNvPr id="685" name="Google Shape;685;p36"/>
          <p:cNvPicPr preferRelativeResize="0"/>
          <p:nvPr/>
        </p:nvPicPr>
        <p:blipFill rotWithShape="1">
          <a:blip r:embed="rId3">
            <a:alphaModFix/>
          </a:blip>
          <a:srcRect/>
          <a:stretch/>
        </p:blipFill>
        <p:spPr>
          <a:xfrm>
            <a:off x="762000" y="512637"/>
            <a:ext cx="7695174" cy="4280276"/>
          </a:xfrm>
          <a:prstGeom prst="rect">
            <a:avLst/>
          </a:prstGeom>
          <a:noFill/>
          <a:ln w="9525" cap="flat" cmpd="sng">
            <a:noFill/>
            <a:prstDash val="solid"/>
            <a:round/>
            <a:headEnd type="none" w="sm" len="sm"/>
            <a:tailEnd type="none" w="sm" len="sm"/>
          </a:ln>
        </p:spPr>
      </p:pic>
      <p:pic>
        <p:nvPicPr>
          <p:cNvPr id="686" name="Google Shape;686;p36"/>
          <p:cNvPicPr preferRelativeResize="0"/>
          <p:nvPr/>
        </p:nvPicPr>
        <p:blipFill rotWithShape="1">
          <a:blip r:embed="rId4">
            <a:alphaModFix/>
          </a:blip>
          <a:srcRect/>
          <a:stretch/>
        </p:blipFill>
        <p:spPr>
          <a:xfrm>
            <a:off x="1273778" y="4049313"/>
            <a:ext cx="762158" cy="208921"/>
          </a:xfrm>
          <a:prstGeom prst="rect">
            <a:avLst/>
          </a:prstGeom>
          <a:noFill/>
          <a:ln>
            <a:noFill/>
          </a:ln>
        </p:spPr>
      </p:pic>
      <p:pic>
        <p:nvPicPr>
          <p:cNvPr id="687" name="Google Shape;687;p36"/>
          <p:cNvPicPr preferRelativeResize="0"/>
          <p:nvPr/>
        </p:nvPicPr>
        <p:blipFill rotWithShape="1">
          <a:blip r:embed="rId4">
            <a:alphaModFix/>
          </a:blip>
          <a:srcRect/>
          <a:stretch/>
        </p:blipFill>
        <p:spPr>
          <a:xfrm>
            <a:off x="1939099" y="1986034"/>
            <a:ext cx="491681" cy="208921"/>
          </a:xfrm>
          <a:prstGeom prst="rect">
            <a:avLst/>
          </a:prstGeom>
          <a:noFill/>
          <a:ln>
            <a:noFill/>
          </a:ln>
        </p:spPr>
      </p:pic>
      <p:sp>
        <p:nvSpPr>
          <p:cNvPr id="688" name="Google Shape;688;p36"/>
          <p:cNvSpPr/>
          <p:nvPr/>
        </p:nvSpPr>
        <p:spPr>
          <a:xfrm>
            <a:off x="4038600" y="2890668"/>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9" name="Google Shape;689;p36"/>
          <p:cNvSpPr/>
          <p:nvPr/>
        </p:nvSpPr>
        <p:spPr>
          <a:xfrm>
            <a:off x="1534800" y="3180901"/>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Google Shape;688;p36">
            <a:extLst>
              <a:ext uri="{FF2B5EF4-FFF2-40B4-BE49-F238E27FC236}">
                <a16:creationId xmlns:a16="http://schemas.microsoft.com/office/drawing/2014/main" id="{5F97A704-82CE-F368-6718-516828EBE0C6}"/>
              </a:ext>
            </a:extLst>
          </p:cNvPr>
          <p:cNvSpPr/>
          <p:nvPr/>
        </p:nvSpPr>
        <p:spPr>
          <a:xfrm>
            <a:off x="6629400" y="3105150"/>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89"/>
                                        </p:tgtEl>
                                        <p:attrNameLst>
                                          <p:attrName>style.visibility</p:attrName>
                                        </p:attrNameLst>
                                      </p:cBhvr>
                                      <p:to>
                                        <p:strVal val="visible"/>
                                      </p:to>
                                    </p:set>
                                    <p:anim calcmode="lin" valueType="num">
                                      <p:cBhvr additive="base">
                                        <p:cTn id="7" dur="500"/>
                                        <p:tgtEl>
                                          <p:spTgt spid="689"/>
                                        </p:tgtEl>
                                        <p:attrNameLst>
                                          <p:attrName>ppt_w</p:attrName>
                                        </p:attrNameLst>
                                      </p:cBhvr>
                                      <p:tavLst>
                                        <p:tav tm="0">
                                          <p:val>
                                            <p:strVal val="0"/>
                                          </p:val>
                                        </p:tav>
                                        <p:tav tm="100000">
                                          <p:val>
                                            <p:strVal val="#ppt_w"/>
                                          </p:val>
                                        </p:tav>
                                      </p:tavLst>
                                    </p:anim>
                                    <p:anim calcmode="lin" valueType="num">
                                      <p:cBhvr additive="base">
                                        <p:cTn id="8" dur="500"/>
                                        <p:tgtEl>
                                          <p:spTgt spid="689"/>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88"/>
                                        </p:tgtEl>
                                        <p:attrNameLst>
                                          <p:attrName>style.visibility</p:attrName>
                                        </p:attrNameLst>
                                      </p:cBhvr>
                                      <p:to>
                                        <p:strVal val="visible"/>
                                      </p:to>
                                    </p:set>
                                    <p:anim calcmode="lin" valueType="num">
                                      <p:cBhvr additive="base">
                                        <p:cTn id="13" dur="500"/>
                                        <p:tgtEl>
                                          <p:spTgt spid="688"/>
                                        </p:tgtEl>
                                        <p:attrNameLst>
                                          <p:attrName>ppt_w</p:attrName>
                                        </p:attrNameLst>
                                      </p:cBhvr>
                                      <p:tavLst>
                                        <p:tav tm="0">
                                          <p:val>
                                            <p:strVal val="0"/>
                                          </p:val>
                                        </p:tav>
                                        <p:tav tm="100000">
                                          <p:val>
                                            <p:strVal val="#ppt_w"/>
                                          </p:val>
                                        </p:tav>
                                      </p:tavLst>
                                    </p:anim>
                                    <p:anim calcmode="lin" valueType="num">
                                      <p:cBhvr additive="base">
                                        <p:cTn id="14" dur="500"/>
                                        <p:tgtEl>
                                          <p:spTgt spid="688"/>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ppt_w</p:attrName>
                                        </p:attrNameLst>
                                      </p:cBhvr>
                                      <p:tavLst>
                                        <p:tav tm="0">
                                          <p:val>
                                            <p:strVal val="0"/>
                                          </p:val>
                                        </p:tav>
                                        <p:tav tm="100000">
                                          <p:val>
                                            <p:strVal val="#ppt_w"/>
                                          </p:val>
                                        </p:tav>
                                      </p:tavLst>
                                    </p:anim>
                                    <p:anim calcmode="lin" valueType="num">
                                      <p:cBhvr additive="base">
                                        <p:cTn id="20" dur="500"/>
                                        <p:tgtEl>
                                          <p:spTgt spid="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39F29AB-D262-92FC-7948-F60CD0AB3C92}"/>
              </a:ext>
            </a:extLst>
          </p:cNvPr>
          <p:cNvSpPr>
            <a:spLocks noGrp="1"/>
          </p:cNvSpPr>
          <p:nvPr>
            <p:ph type="sldNum" sz="quarter" idx="12"/>
          </p:nvPr>
        </p:nvSpPr>
        <p:spPr/>
        <p:txBody>
          <a:bodyPr/>
          <a:lstStyle/>
          <a:p>
            <a:pPr marL="38100">
              <a:lnSpc>
                <a:spcPct val="100000"/>
              </a:lnSpc>
              <a:spcBef>
                <a:spcPts val="75"/>
              </a:spcBef>
            </a:pPr>
            <a:fld id="{81D60167-4931-47E6-BA6A-407CBD079E47}" type="slidenum">
              <a:rPr lang="en-US" spc="35" smtClean="0"/>
              <a:t>31</a:t>
            </a:fld>
            <a:endParaRPr lang="en-US" spc="35" dirty="0"/>
          </a:p>
        </p:txBody>
      </p:sp>
      <p:pic>
        <p:nvPicPr>
          <p:cNvPr id="5" name="Graphic 4">
            <a:extLst>
              <a:ext uri="{FF2B5EF4-FFF2-40B4-BE49-F238E27FC236}">
                <a16:creationId xmlns:a16="http://schemas.microsoft.com/office/drawing/2014/main" id="{1D19F719-4C9C-E250-033A-32BDA3D95B86}"/>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23704"/>
          <a:stretch/>
        </p:blipFill>
        <p:spPr>
          <a:xfrm>
            <a:off x="914400" y="438150"/>
            <a:ext cx="7689787" cy="3924300"/>
          </a:xfrm>
          <a:prstGeom prst="rect">
            <a:avLst/>
          </a:prstGeom>
        </p:spPr>
      </p:pic>
      <p:sp>
        <p:nvSpPr>
          <p:cNvPr id="6" name="Google Shape;697;p37">
            <a:extLst>
              <a:ext uri="{FF2B5EF4-FFF2-40B4-BE49-F238E27FC236}">
                <a16:creationId xmlns:a16="http://schemas.microsoft.com/office/drawing/2014/main" id="{7FBB6655-1A7B-8768-2756-C2763EE145C8}"/>
              </a:ext>
            </a:extLst>
          </p:cNvPr>
          <p:cNvSpPr/>
          <p:nvPr/>
        </p:nvSpPr>
        <p:spPr>
          <a:xfrm>
            <a:off x="3723135" y="18801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697;p37">
            <a:extLst>
              <a:ext uri="{FF2B5EF4-FFF2-40B4-BE49-F238E27FC236}">
                <a16:creationId xmlns:a16="http://schemas.microsoft.com/office/drawing/2014/main" id="{51FCD790-3078-36D2-6509-7A37023ABE29}"/>
              </a:ext>
            </a:extLst>
          </p:cNvPr>
          <p:cNvSpPr/>
          <p:nvPr/>
        </p:nvSpPr>
        <p:spPr>
          <a:xfrm>
            <a:off x="3820800" y="310515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697;p37">
            <a:extLst>
              <a:ext uri="{FF2B5EF4-FFF2-40B4-BE49-F238E27FC236}">
                <a16:creationId xmlns:a16="http://schemas.microsoft.com/office/drawing/2014/main" id="{A5EA641F-7A97-6A26-3870-724F39F958FC}"/>
              </a:ext>
            </a:extLst>
          </p:cNvPr>
          <p:cNvSpPr/>
          <p:nvPr/>
        </p:nvSpPr>
        <p:spPr>
          <a:xfrm>
            <a:off x="5867400" y="180975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078499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ppt_w</p:attrName>
                                        </p:attrNameLst>
                                      </p:cBhvr>
                                      <p:tavLst>
                                        <p:tav tm="0">
                                          <p:val>
                                            <p:strVal val="0"/>
                                          </p:val>
                                        </p:tav>
                                        <p:tav tm="100000">
                                          <p:val>
                                            <p:strVal val="#ppt_w"/>
                                          </p:val>
                                        </p:tav>
                                      </p:tavLst>
                                    </p:anim>
                                    <p:anim calcmode="lin" valueType="num">
                                      <p:cBhvr additive="base">
                                        <p:cTn id="8" dur="500"/>
                                        <p:tgtEl>
                                          <p:spTgt spid="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ppt_w</p:attrName>
                                        </p:attrNameLst>
                                      </p:cBhvr>
                                      <p:tavLst>
                                        <p:tav tm="0">
                                          <p:val>
                                            <p:strVal val="0"/>
                                          </p:val>
                                        </p:tav>
                                        <p:tav tm="100000">
                                          <p:val>
                                            <p:strVal val="#ppt_w"/>
                                          </p:val>
                                        </p:tav>
                                      </p:tavLst>
                                    </p:anim>
                                    <p:anim calcmode="lin" valueType="num">
                                      <p:cBhvr additive="base">
                                        <p:cTn id="14" dur="500"/>
                                        <p:tgtEl>
                                          <p:spTgt spid="7"/>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ppt_w</p:attrName>
                                        </p:attrNameLst>
                                      </p:cBhvr>
                                      <p:tavLst>
                                        <p:tav tm="0">
                                          <p:val>
                                            <p:strVal val="0"/>
                                          </p:val>
                                        </p:tav>
                                        <p:tav tm="100000">
                                          <p:val>
                                            <p:strVal val="#ppt_w"/>
                                          </p:val>
                                        </p:tav>
                                      </p:tavLst>
                                    </p:anim>
                                    <p:anim calcmode="lin" valueType="num">
                                      <p:cBhvr additive="base">
                                        <p:cTn id="20" dur="500"/>
                                        <p:tgtEl>
                                          <p:spTgt spid="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pic>
        <p:nvPicPr>
          <p:cNvPr id="703" name="Google Shape;703;p38"/>
          <p:cNvPicPr preferRelativeResize="0"/>
          <p:nvPr/>
        </p:nvPicPr>
        <p:blipFill rotWithShape="1">
          <a:blip r:embed="rId3">
            <a:alphaModFix/>
          </a:blip>
          <a:srcRect/>
          <a:stretch/>
        </p:blipFill>
        <p:spPr>
          <a:xfrm>
            <a:off x="1010595" y="57150"/>
            <a:ext cx="7122809" cy="4838701"/>
          </a:xfrm>
          <a:prstGeom prst="rect">
            <a:avLst/>
          </a:prstGeom>
          <a:noFill/>
          <a:ln w="9525" cap="flat" cmpd="sng">
            <a:solidFill>
              <a:schemeClr val="dk2"/>
            </a:solidFill>
            <a:prstDash val="solid"/>
            <a:round/>
            <a:headEnd type="none" w="sm" len="sm"/>
            <a:tailEnd type="none" w="sm" len="sm"/>
          </a:ln>
        </p:spPr>
      </p:pic>
      <p:sp>
        <p:nvSpPr>
          <p:cNvPr id="704" name="Google Shape;704;p38"/>
          <p:cNvSpPr/>
          <p:nvPr/>
        </p:nvSpPr>
        <p:spPr>
          <a:xfrm>
            <a:off x="2246120" y="68025"/>
            <a:ext cx="3918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p38"/>
          <p:cNvSpPr/>
          <p:nvPr/>
        </p:nvSpPr>
        <p:spPr>
          <a:xfrm>
            <a:off x="2637920" y="68025"/>
            <a:ext cx="43542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p38"/>
          <p:cNvSpPr/>
          <p:nvPr/>
        </p:nvSpPr>
        <p:spPr>
          <a:xfrm>
            <a:off x="6992295" y="68025"/>
            <a:ext cx="11412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38"/>
          <p:cNvSpPr/>
          <p:nvPr/>
        </p:nvSpPr>
        <p:spPr>
          <a:xfrm>
            <a:off x="2246032" y="1842039"/>
            <a:ext cx="5887371" cy="9299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07"/>
                                        </p:tgtEl>
                                        <p:attrNameLst>
                                          <p:attrName>style.visibility</p:attrName>
                                        </p:attrNameLst>
                                      </p:cBhvr>
                                      <p:to>
                                        <p:strVal val="visible"/>
                                      </p:to>
                                    </p:set>
                                    <p:anim calcmode="lin" valueType="num">
                                      <p:cBhvr additive="base">
                                        <p:cTn id="7" dur="500"/>
                                        <p:tgtEl>
                                          <p:spTgt spid="707"/>
                                        </p:tgtEl>
                                        <p:attrNameLst>
                                          <p:attrName>ppt_w</p:attrName>
                                        </p:attrNameLst>
                                      </p:cBhvr>
                                      <p:tavLst>
                                        <p:tav tm="0">
                                          <p:val>
                                            <p:strVal val="0"/>
                                          </p:val>
                                        </p:tav>
                                        <p:tav tm="100000">
                                          <p:val>
                                            <p:strVal val="#ppt_w"/>
                                          </p:val>
                                        </p:tav>
                                      </p:tavLst>
                                    </p:anim>
                                    <p:anim calcmode="lin" valueType="num">
                                      <p:cBhvr additive="base">
                                        <p:cTn id="8" dur="500"/>
                                        <p:tgtEl>
                                          <p:spTgt spid="70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4" name="Title 3">
            <a:extLst>
              <a:ext uri="{FF2B5EF4-FFF2-40B4-BE49-F238E27FC236}">
                <a16:creationId xmlns:a16="http://schemas.microsoft.com/office/drawing/2014/main" id="{97CBC0AC-00CB-5900-E672-5EA1785A496B}"/>
              </a:ext>
            </a:extLst>
          </p:cNvPr>
          <p:cNvSpPr>
            <a:spLocks noGrp="1"/>
          </p:cNvSpPr>
          <p:nvPr>
            <p:ph type="ctrTitle"/>
          </p:nvPr>
        </p:nvSpPr>
        <p:spPr/>
        <p:txBody>
          <a:bodyPr/>
          <a:lstStyle/>
          <a:p>
            <a:r>
              <a:rPr lang="en-US" dirty="0"/>
              <a:t>Indication</a:t>
            </a:r>
          </a:p>
        </p:txBody>
      </p:sp>
    </p:spTree>
    <p:extLst>
      <p:ext uri="{BB962C8B-B14F-4D97-AF65-F5344CB8AC3E}">
        <p14:creationId xmlns:p14="http://schemas.microsoft.com/office/powerpoint/2010/main" val="1070574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17"/>
        <p:cNvGrpSpPr/>
        <p:nvPr/>
      </p:nvGrpSpPr>
      <p:grpSpPr>
        <a:xfrm>
          <a:off x="0" y="0"/>
          <a:ext cx="0" cy="0"/>
          <a:chOff x="0" y="0"/>
          <a:chExt cx="0" cy="0"/>
        </a:xfrm>
      </p:grpSpPr>
      <p:sp>
        <p:nvSpPr>
          <p:cNvPr id="718" name="Google Shape;718;p42"/>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Indication Processing </a:t>
            </a:r>
          </a:p>
        </p:txBody>
      </p:sp>
      <p:sp>
        <p:nvSpPr>
          <p:cNvPr id="719" name="Google Shape;719;p42"/>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A regular expression “Regex Find All“ was applied to identify all event instances from the patient’s indications.</a:t>
            </a:r>
          </a:p>
          <a:p>
            <a:pPr lvl="0"/>
            <a:r>
              <a:rPr lang="en-GB" dirty="0">
                <a:sym typeface="Times New Roman"/>
              </a:rPr>
              <a:t>For each patient, a vector was created to indicate the indications  (Targeted indication = 1 , other indications = 2).</a:t>
            </a:r>
          </a:p>
        </p:txBody>
      </p:sp>
      <p:sp>
        <p:nvSpPr>
          <p:cNvPr id="720" name="Google Shape;720;p42"/>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34</a:t>
            </a:fld>
            <a:endParaRPr lang="en"/>
          </a:p>
        </p:txBody>
      </p:sp>
      <p:pic>
        <p:nvPicPr>
          <p:cNvPr id="721" name="Google Shape;721;p42"/>
          <p:cNvPicPr preferRelativeResize="0"/>
          <p:nvPr/>
        </p:nvPicPr>
        <p:blipFill rotWithShape="1">
          <a:blip r:embed="rId3">
            <a:alphaModFix/>
          </a:blip>
          <a:srcRect t="12494"/>
          <a:stretch/>
        </p:blipFill>
        <p:spPr>
          <a:xfrm>
            <a:off x="10700" y="4080751"/>
            <a:ext cx="9143999" cy="1062750"/>
          </a:xfrm>
          <a:prstGeom prst="rect">
            <a:avLst/>
          </a:prstGeom>
          <a:noFill/>
          <a:ln>
            <a:noFill/>
          </a:ln>
        </p:spPr>
      </p:pic>
      <p:pic>
        <p:nvPicPr>
          <p:cNvPr id="722" name="Google Shape;722;p42"/>
          <p:cNvPicPr preferRelativeResize="0"/>
          <p:nvPr/>
        </p:nvPicPr>
        <p:blipFill rotWithShape="1">
          <a:blip r:embed="rId4">
            <a:alphaModFix/>
          </a:blip>
          <a:srcRect/>
          <a:stretch/>
        </p:blipFill>
        <p:spPr>
          <a:xfrm>
            <a:off x="879775" y="4784000"/>
            <a:ext cx="857269" cy="359500"/>
          </a:xfrm>
          <a:prstGeom prst="rect">
            <a:avLst/>
          </a:prstGeom>
          <a:noFill/>
          <a:ln>
            <a:noFill/>
          </a:ln>
        </p:spPr>
      </p:pic>
      <p:pic>
        <p:nvPicPr>
          <p:cNvPr id="723" name="Google Shape;723;p42"/>
          <p:cNvPicPr preferRelativeResize="0"/>
          <p:nvPr/>
        </p:nvPicPr>
        <p:blipFill rotWithShape="1">
          <a:blip r:embed="rId4">
            <a:alphaModFix/>
          </a:blip>
          <a:srcRect/>
          <a:stretch/>
        </p:blipFill>
        <p:spPr>
          <a:xfrm>
            <a:off x="5448325" y="4901050"/>
            <a:ext cx="857275" cy="225850"/>
          </a:xfrm>
          <a:prstGeom prst="rect">
            <a:avLst/>
          </a:prstGeom>
          <a:noFill/>
          <a:ln>
            <a:noFill/>
          </a:ln>
        </p:spPr>
      </p:pic>
      <p:pic>
        <p:nvPicPr>
          <p:cNvPr id="724" name="Google Shape;724;p42"/>
          <p:cNvPicPr preferRelativeResize="0"/>
          <p:nvPr/>
        </p:nvPicPr>
        <p:blipFill rotWithShape="1">
          <a:blip r:embed="rId4">
            <a:alphaModFix/>
          </a:blip>
          <a:srcRect/>
          <a:stretch/>
        </p:blipFill>
        <p:spPr>
          <a:xfrm>
            <a:off x="6700976" y="4884335"/>
            <a:ext cx="578425" cy="242565"/>
          </a:xfrm>
          <a:prstGeom prst="rect">
            <a:avLst/>
          </a:prstGeom>
          <a:noFill/>
          <a:ln>
            <a:noFill/>
          </a:ln>
        </p:spPr>
      </p:pic>
      <p:sp>
        <p:nvSpPr>
          <p:cNvPr id="725" name="Google Shape;725;p42"/>
          <p:cNvSpPr/>
          <p:nvPr/>
        </p:nvSpPr>
        <p:spPr>
          <a:xfrm>
            <a:off x="7224795" y="4037106"/>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26" name="Google Shape;726;p42"/>
          <p:cNvPicPr preferRelativeResize="0"/>
          <p:nvPr/>
        </p:nvPicPr>
        <p:blipFill rotWithShape="1">
          <a:blip r:embed="rId4">
            <a:alphaModFix/>
          </a:blip>
          <a:srcRect/>
          <a:stretch/>
        </p:blipFill>
        <p:spPr>
          <a:xfrm>
            <a:off x="7872875" y="3862675"/>
            <a:ext cx="857269" cy="359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25"/>
                                        </p:tgtEl>
                                        <p:attrNameLst>
                                          <p:attrName>style.visibility</p:attrName>
                                        </p:attrNameLst>
                                      </p:cBhvr>
                                      <p:to>
                                        <p:strVal val="visible"/>
                                      </p:to>
                                    </p:set>
                                    <p:anim calcmode="lin" valueType="num">
                                      <p:cBhvr additive="base">
                                        <p:cTn id="7" dur="500"/>
                                        <p:tgtEl>
                                          <p:spTgt spid="725"/>
                                        </p:tgtEl>
                                        <p:attrNameLst>
                                          <p:attrName>ppt_w</p:attrName>
                                        </p:attrNameLst>
                                      </p:cBhvr>
                                      <p:tavLst>
                                        <p:tav tm="0">
                                          <p:val>
                                            <p:strVal val="0"/>
                                          </p:val>
                                        </p:tav>
                                        <p:tav tm="100000">
                                          <p:val>
                                            <p:strVal val="#ppt_w"/>
                                          </p:val>
                                        </p:tav>
                                      </p:tavLst>
                                    </p:anim>
                                    <p:anim calcmode="lin" valueType="num">
                                      <p:cBhvr additive="base">
                                        <p:cTn id="8" dur="500"/>
                                        <p:tgtEl>
                                          <p:spTgt spid="72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3BE07B80-830E-0858-9ECD-074AAA2E9071}"/>
              </a:ext>
            </a:extLst>
          </p:cNvPr>
          <p:cNvSpPr>
            <a:spLocks noGrp="1"/>
          </p:cNvSpPr>
          <p:nvPr>
            <p:ph type="sldNum" sz="quarter" idx="12"/>
          </p:nvPr>
        </p:nvSpPr>
        <p:spPr/>
        <p:txBody>
          <a:bodyPr/>
          <a:lstStyle/>
          <a:p>
            <a:pPr marL="38100">
              <a:lnSpc>
                <a:spcPct val="100000"/>
              </a:lnSpc>
              <a:spcBef>
                <a:spcPts val="75"/>
              </a:spcBef>
            </a:pPr>
            <a:fld id="{81D60167-4931-47E6-BA6A-407CBD079E47}" type="slidenum">
              <a:rPr lang="en-US" spc="35" smtClean="0"/>
              <a:t>35</a:t>
            </a:fld>
            <a:endParaRPr lang="en-US" spc="35" dirty="0"/>
          </a:p>
        </p:txBody>
      </p:sp>
      <p:pic>
        <p:nvPicPr>
          <p:cNvPr id="4" name="Picture 3" descr="A screenshot of a computer screen">
            <a:extLst>
              <a:ext uri="{FF2B5EF4-FFF2-40B4-BE49-F238E27FC236}">
                <a16:creationId xmlns:a16="http://schemas.microsoft.com/office/drawing/2014/main" id="{C935D1BA-6F02-CAE0-ADAA-3CF3419C2B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094" y="391985"/>
            <a:ext cx="8961906" cy="4511262"/>
          </a:xfrm>
          <a:prstGeom prst="rect">
            <a:avLst/>
          </a:prstGeom>
        </p:spPr>
      </p:pic>
      <p:sp>
        <p:nvSpPr>
          <p:cNvPr id="5" name="Google Shape;737;p43">
            <a:extLst>
              <a:ext uri="{FF2B5EF4-FFF2-40B4-BE49-F238E27FC236}">
                <a16:creationId xmlns:a16="http://schemas.microsoft.com/office/drawing/2014/main" id="{EC54D65B-C732-0FD6-C056-D7A1F515C1D3}"/>
              </a:ext>
            </a:extLst>
          </p:cNvPr>
          <p:cNvSpPr/>
          <p:nvPr/>
        </p:nvSpPr>
        <p:spPr>
          <a:xfrm>
            <a:off x="5241900" y="2120902"/>
            <a:ext cx="174000" cy="2667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 name="Google Shape;737;p43">
            <a:extLst>
              <a:ext uri="{FF2B5EF4-FFF2-40B4-BE49-F238E27FC236}">
                <a16:creationId xmlns:a16="http://schemas.microsoft.com/office/drawing/2014/main" id="{AB818423-BDDA-137A-B2ED-65D1DC926017}"/>
              </a:ext>
            </a:extLst>
          </p:cNvPr>
          <p:cNvSpPr/>
          <p:nvPr/>
        </p:nvSpPr>
        <p:spPr>
          <a:xfrm>
            <a:off x="5154900" y="3714750"/>
            <a:ext cx="174000" cy="2667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737;p43">
            <a:extLst>
              <a:ext uri="{FF2B5EF4-FFF2-40B4-BE49-F238E27FC236}">
                <a16:creationId xmlns:a16="http://schemas.microsoft.com/office/drawing/2014/main" id="{C6EDC7F6-2111-ED9E-411D-062B19DEAC20}"/>
              </a:ext>
            </a:extLst>
          </p:cNvPr>
          <p:cNvSpPr/>
          <p:nvPr/>
        </p:nvSpPr>
        <p:spPr>
          <a:xfrm>
            <a:off x="7924800" y="1878333"/>
            <a:ext cx="174000" cy="2667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737;p43">
            <a:extLst>
              <a:ext uri="{FF2B5EF4-FFF2-40B4-BE49-F238E27FC236}">
                <a16:creationId xmlns:a16="http://schemas.microsoft.com/office/drawing/2014/main" id="{22467361-1BB8-22B5-2458-6B6F564960D8}"/>
              </a:ext>
            </a:extLst>
          </p:cNvPr>
          <p:cNvSpPr/>
          <p:nvPr/>
        </p:nvSpPr>
        <p:spPr>
          <a:xfrm>
            <a:off x="4578358" y="514350"/>
            <a:ext cx="174000" cy="2667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833134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ppt_w</p:attrName>
                                        </p:attrNameLst>
                                      </p:cBhvr>
                                      <p:tavLst>
                                        <p:tav tm="0">
                                          <p:val>
                                            <p:strVal val="0"/>
                                          </p:val>
                                        </p:tav>
                                        <p:tav tm="100000">
                                          <p:val>
                                            <p:strVal val="#ppt_w"/>
                                          </p:val>
                                        </p:tav>
                                      </p:tavLst>
                                    </p:anim>
                                    <p:anim calcmode="lin" valueType="num">
                                      <p:cBhvr additive="base">
                                        <p:cTn id="8" dur="500"/>
                                        <p:tgtEl>
                                          <p:spTgt spid="5"/>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ppt_w</p:attrName>
                                        </p:attrNameLst>
                                      </p:cBhvr>
                                      <p:tavLst>
                                        <p:tav tm="0">
                                          <p:val>
                                            <p:strVal val="0"/>
                                          </p:val>
                                        </p:tav>
                                        <p:tav tm="100000">
                                          <p:val>
                                            <p:strVal val="#ppt_w"/>
                                          </p:val>
                                        </p:tav>
                                      </p:tavLst>
                                    </p:anim>
                                    <p:anim calcmode="lin" valueType="num">
                                      <p:cBhvr additive="base">
                                        <p:cTn id="14" dur="500"/>
                                        <p:tgtEl>
                                          <p:spTgt spid="6"/>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ppt_w</p:attrName>
                                        </p:attrNameLst>
                                      </p:cBhvr>
                                      <p:tavLst>
                                        <p:tav tm="0">
                                          <p:val>
                                            <p:strVal val="0"/>
                                          </p:val>
                                        </p:tav>
                                        <p:tav tm="100000">
                                          <p:val>
                                            <p:strVal val="#ppt_w"/>
                                          </p:val>
                                        </p:tav>
                                      </p:tavLst>
                                    </p:anim>
                                    <p:anim calcmode="lin" valueType="num">
                                      <p:cBhvr additive="base">
                                        <p:cTn id="20" dur="500"/>
                                        <p:tgtEl>
                                          <p:spTgt spid="7"/>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ppt_w</p:attrName>
                                        </p:attrNameLst>
                                      </p:cBhvr>
                                      <p:tavLst>
                                        <p:tav tm="0">
                                          <p:val>
                                            <p:strVal val="0"/>
                                          </p:val>
                                        </p:tav>
                                        <p:tav tm="100000">
                                          <p:val>
                                            <p:strVal val="#ppt_w"/>
                                          </p:val>
                                        </p:tav>
                                      </p:tavLst>
                                    </p:anim>
                                    <p:anim calcmode="lin" valueType="num">
                                      <p:cBhvr additive="base">
                                        <p:cTn id="26" dur="500"/>
                                        <p:tgtEl>
                                          <p:spTgt spid="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326"/>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SzPts val="1300"/>
              <a:buNone/>
            </a:pPr>
            <a:fld id="{00000000-1234-1234-1234-123412341234}" type="slidenum">
              <a:rPr lang="en"/>
              <a:t>36</a:t>
            </a:fld>
            <a:endParaRPr/>
          </a:p>
        </p:txBody>
      </p:sp>
      <p:pic>
        <p:nvPicPr>
          <p:cNvPr id="744" name="Google Shape;744;p326"/>
          <p:cNvPicPr preferRelativeResize="0"/>
          <p:nvPr/>
        </p:nvPicPr>
        <p:blipFill rotWithShape="1">
          <a:blip r:embed="rId3">
            <a:alphaModFix/>
          </a:blip>
          <a:srcRect b="16385"/>
          <a:stretch/>
        </p:blipFill>
        <p:spPr>
          <a:xfrm>
            <a:off x="3487540" y="1333143"/>
            <a:ext cx="2101958" cy="3290131"/>
          </a:xfrm>
          <a:prstGeom prst="rect">
            <a:avLst/>
          </a:prstGeom>
          <a:noFill/>
          <a:ln w="9525" cap="flat" cmpd="sng">
            <a:solidFill>
              <a:schemeClr val="dk1"/>
            </a:solidFill>
            <a:prstDash val="solid"/>
            <a:round/>
            <a:headEnd type="none" w="sm" len="sm"/>
            <a:tailEnd type="none" w="sm" len="sm"/>
          </a:ln>
        </p:spPr>
      </p:pic>
      <p:pic>
        <p:nvPicPr>
          <p:cNvPr id="745" name="Google Shape;745;p326"/>
          <p:cNvPicPr preferRelativeResize="0"/>
          <p:nvPr/>
        </p:nvPicPr>
        <p:blipFill rotWithShape="1">
          <a:blip r:embed="rId4">
            <a:alphaModFix/>
          </a:blip>
          <a:srcRect/>
          <a:stretch/>
        </p:blipFill>
        <p:spPr>
          <a:xfrm>
            <a:off x="4059618" y="0"/>
            <a:ext cx="768389" cy="1035103"/>
          </a:xfrm>
          <a:prstGeom prst="rect">
            <a:avLst/>
          </a:prstGeom>
          <a:noFill/>
          <a:ln>
            <a:noFill/>
          </a:ln>
        </p:spPr>
      </p:pic>
      <p:sp>
        <p:nvSpPr>
          <p:cNvPr id="746" name="Google Shape;746;p326"/>
          <p:cNvSpPr/>
          <p:nvPr/>
        </p:nvSpPr>
        <p:spPr>
          <a:xfrm>
            <a:off x="4364519" y="945832"/>
            <a:ext cx="174000" cy="2667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 name="Picture 3">
            <a:extLst>
              <a:ext uri="{FF2B5EF4-FFF2-40B4-BE49-F238E27FC236}">
                <a16:creationId xmlns:a16="http://schemas.microsoft.com/office/drawing/2014/main" id="{D880A2F6-EAA2-EDCE-0529-678F3C346499}"/>
              </a:ext>
            </a:extLst>
          </p:cNvPr>
          <p:cNvPicPr>
            <a:picLocks noChangeAspect="1"/>
          </p:cNvPicPr>
          <p:nvPr/>
        </p:nvPicPr>
        <p:blipFill>
          <a:blip r:embed="rId5"/>
          <a:stretch>
            <a:fillRect/>
          </a:stretch>
        </p:blipFill>
        <p:spPr>
          <a:xfrm rot="5400000">
            <a:off x="3635964" y="595404"/>
            <a:ext cx="367169" cy="93349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46"/>
                                        </p:tgtEl>
                                        <p:attrNameLst>
                                          <p:attrName>style.visibility</p:attrName>
                                        </p:attrNameLst>
                                      </p:cBhvr>
                                      <p:to>
                                        <p:strVal val="visible"/>
                                      </p:to>
                                    </p:set>
                                    <p:anim calcmode="lin" valueType="num">
                                      <p:cBhvr additive="base">
                                        <p:cTn id="7" dur="500"/>
                                        <p:tgtEl>
                                          <p:spTgt spid="746"/>
                                        </p:tgtEl>
                                        <p:attrNameLst>
                                          <p:attrName>ppt_w</p:attrName>
                                        </p:attrNameLst>
                                      </p:cBhvr>
                                      <p:tavLst>
                                        <p:tav tm="0">
                                          <p:val>
                                            <p:strVal val="0"/>
                                          </p:val>
                                        </p:tav>
                                        <p:tav tm="100000">
                                          <p:val>
                                            <p:strVal val="#ppt_w"/>
                                          </p:val>
                                        </p:tav>
                                      </p:tavLst>
                                    </p:anim>
                                    <p:anim calcmode="lin" valueType="num">
                                      <p:cBhvr additive="base">
                                        <p:cTn id="8" dur="500"/>
                                        <p:tgtEl>
                                          <p:spTgt spid="74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50"/>
        <p:cNvGrpSpPr/>
        <p:nvPr/>
      </p:nvGrpSpPr>
      <p:grpSpPr>
        <a:xfrm>
          <a:off x="0" y="0"/>
          <a:ext cx="0" cy="0"/>
          <a:chOff x="0" y="0"/>
          <a:chExt cx="0" cy="0"/>
        </a:xfrm>
      </p:grpSpPr>
      <p:pic>
        <p:nvPicPr>
          <p:cNvPr id="751" name="Google Shape;751;p327"/>
          <p:cNvPicPr preferRelativeResize="0"/>
          <p:nvPr/>
        </p:nvPicPr>
        <p:blipFill rotWithShape="1">
          <a:blip r:embed="rId3">
            <a:alphaModFix/>
          </a:blip>
          <a:srcRect r="32313" b="3982"/>
          <a:stretch/>
        </p:blipFill>
        <p:spPr>
          <a:xfrm>
            <a:off x="152400" y="152400"/>
            <a:ext cx="3853249" cy="4645825"/>
          </a:xfrm>
          <a:prstGeom prst="rect">
            <a:avLst/>
          </a:prstGeom>
          <a:noFill/>
          <a:ln w="9525" cap="flat" cmpd="sng">
            <a:solidFill>
              <a:schemeClr val="tx1"/>
            </a:solidFill>
            <a:prstDash val="solid"/>
            <a:round/>
            <a:headEnd type="none" w="sm" len="sm"/>
            <a:tailEnd type="none" w="sm" len="sm"/>
          </a:ln>
        </p:spPr>
      </p:pic>
      <p:pic>
        <p:nvPicPr>
          <p:cNvPr id="752" name="Google Shape;752;p327"/>
          <p:cNvPicPr preferRelativeResize="0"/>
          <p:nvPr/>
        </p:nvPicPr>
        <p:blipFill rotWithShape="1">
          <a:blip r:embed="rId4">
            <a:alphaModFix/>
          </a:blip>
          <a:srcRect/>
          <a:stretch/>
        </p:blipFill>
        <p:spPr>
          <a:xfrm>
            <a:off x="4875775" y="152400"/>
            <a:ext cx="4115824" cy="4645825"/>
          </a:xfrm>
          <a:prstGeom prst="rect">
            <a:avLst/>
          </a:prstGeom>
          <a:noFill/>
          <a:ln w="9525" cap="flat" cmpd="sng">
            <a:solidFill>
              <a:schemeClr val="tx1"/>
            </a:solidFill>
            <a:prstDash val="solid"/>
            <a:round/>
            <a:headEnd type="none" w="sm" len="sm"/>
            <a:tailEnd type="none" w="sm" len="sm"/>
          </a:ln>
        </p:spPr>
      </p:pic>
      <p:sp>
        <p:nvSpPr>
          <p:cNvPr id="753" name="Google Shape;753;p327"/>
          <p:cNvSpPr/>
          <p:nvPr/>
        </p:nvSpPr>
        <p:spPr>
          <a:xfrm>
            <a:off x="4116850" y="2318400"/>
            <a:ext cx="645300" cy="313800"/>
          </a:xfrm>
          <a:prstGeom prst="rightArrow">
            <a:avLst>
              <a:gd name="adj1" fmla="val 50000"/>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4" name="Google Shape;754;p327"/>
          <p:cNvSpPr/>
          <p:nvPr/>
        </p:nvSpPr>
        <p:spPr>
          <a:xfrm>
            <a:off x="5982725" y="153466"/>
            <a:ext cx="1081200" cy="4662234"/>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5" name="Google Shape;755;p327"/>
          <p:cNvSpPr/>
          <p:nvPr/>
        </p:nvSpPr>
        <p:spPr>
          <a:xfrm>
            <a:off x="655950" y="144150"/>
            <a:ext cx="3349500" cy="6294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6" name="Google Shape;756;p327"/>
          <p:cNvSpPr/>
          <p:nvPr/>
        </p:nvSpPr>
        <p:spPr>
          <a:xfrm>
            <a:off x="7063925" y="257850"/>
            <a:ext cx="1927500" cy="813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5"/>
        <p:cNvGrpSpPr/>
        <p:nvPr/>
      </p:nvGrpSpPr>
      <p:grpSpPr>
        <a:xfrm>
          <a:off x="0" y="0"/>
          <a:ext cx="0" cy="0"/>
          <a:chOff x="0" y="0"/>
          <a:chExt cx="0" cy="0"/>
        </a:xfrm>
      </p:grpSpPr>
      <p:sp>
        <p:nvSpPr>
          <p:cNvPr id="4" name="Title 3">
            <a:extLst>
              <a:ext uri="{FF2B5EF4-FFF2-40B4-BE49-F238E27FC236}">
                <a16:creationId xmlns:a16="http://schemas.microsoft.com/office/drawing/2014/main" id="{11638882-6440-A519-30B1-89C4422DD540}"/>
              </a:ext>
            </a:extLst>
          </p:cNvPr>
          <p:cNvSpPr>
            <a:spLocks noGrp="1"/>
          </p:cNvSpPr>
          <p:nvPr>
            <p:ph type="ctrTitle"/>
          </p:nvPr>
        </p:nvSpPr>
        <p:spPr/>
        <p:txBody>
          <a:bodyPr>
            <a:normAutofit/>
          </a:bodyPr>
          <a:lstStyle/>
          <a:p>
            <a:r>
              <a:rPr lang="en-US" dirty="0"/>
              <a:t>Reaction</a:t>
            </a:r>
          </a:p>
        </p:txBody>
      </p:sp>
    </p:spTree>
    <p:extLst>
      <p:ext uri="{BB962C8B-B14F-4D97-AF65-F5344CB8AC3E}">
        <p14:creationId xmlns:p14="http://schemas.microsoft.com/office/powerpoint/2010/main" val="3030037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767" name="Google Shape;767;p47"/>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Reaction </a:t>
            </a:r>
          </a:p>
        </p:txBody>
      </p:sp>
      <p:sp>
        <p:nvSpPr>
          <p:cNvPr id="768" name="Google Shape;768;p47"/>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A reference list of targeted adverse events was used to separate patients with these reactions of interest from those with other diseases who had the same reactions.</a:t>
            </a:r>
          </a:p>
          <a:p>
            <a:pPr lvl="0"/>
            <a:endParaRPr lang="en-GB" dirty="0">
              <a:sym typeface="Times New Roman"/>
            </a:endParaRPr>
          </a:p>
          <a:p>
            <a:pPr lvl="0"/>
            <a:r>
              <a:rPr lang="en-GB" dirty="0">
                <a:sym typeface="Times New Roman"/>
              </a:rPr>
              <a:t>The "Reference Row Splitter" tool was used with two input tables, one containing reference terms , and the other with preferred terms from the FAERS database. This tool matches reactions in the FAERS database with the targeted events.</a:t>
            </a:r>
          </a:p>
        </p:txBody>
      </p:sp>
      <p:sp>
        <p:nvSpPr>
          <p:cNvPr id="769" name="Google Shape;769;p47"/>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39</a:t>
            </a:fld>
            <a:endParaRPr lang="en"/>
          </a:p>
        </p:txBody>
      </p:sp>
      <p:pic>
        <p:nvPicPr>
          <p:cNvPr id="770" name="Google Shape;770;p47"/>
          <p:cNvPicPr preferRelativeResize="0"/>
          <p:nvPr/>
        </p:nvPicPr>
        <p:blipFill rotWithShape="1">
          <a:blip r:embed="rId3">
            <a:alphaModFix/>
          </a:blip>
          <a:srcRect t="9222"/>
          <a:stretch/>
        </p:blipFill>
        <p:spPr>
          <a:xfrm>
            <a:off x="10700" y="3827325"/>
            <a:ext cx="9144001" cy="1316175"/>
          </a:xfrm>
          <a:prstGeom prst="rect">
            <a:avLst/>
          </a:prstGeom>
          <a:noFill/>
          <a:ln>
            <a:noFill/>
          </a:ln>
        </p:spPr>
      </p:pic>
      <p:pic>
        <p:nvPicPr>
          <p:cNvPr id="771" name="Google Shape;771;p47"/>
          <p:cNvPicPr preferRelativeResize="0"/>
          <p:nvPr/>
        </p:nvPicPr>
        <p:blipFill rotWithShape="1">
          <a:blip r:embed="rId4">
            <a:alphaModFix/>
          </a:blip>
          <a:srcRect/>
          <a:stretch/>
        </p:blipFill>
        <p:spPr>
          <a:xfrm>
            <a:off x="3991838" y="3658300"/>
            <a:ext cx="1160325" cy="359500"/>
          </a:xfrm>
          <a:prstGeom prst="rect">
            <a:avLst/>
          </a:prstGeom>
          <a:noFill/>
          <a:ln>
            <a:noFill/>
          </a:ln>
        </p:spPr>
      </p:pic>
      <p:sp>
        <p:nvSpPr>
          <p:cNvPr id="772" name="Google Shape;772;p47"/>
          <p:cNvSpPr/>
          <p:nvPr/>
        </p:nvSpPr>
        <p:spPr>
          <a:xfrm>
            <a:off x="6814763" y="36798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73" name="Google Shape;773;p47"/>
          <p:cNvPicPr preferRelativeResize="0"/>
          <p:nvPr/>
        </p:nvPicPr>
        <p:blipFill rotWithShape="1">
          <a:blip r:embed="rId4">
            <a:alphaModFix/>
          </a:blip>
          <a:srcRect/>
          <a:stretch/>
        </p:blipFill>
        <p:spPr>
          <a:xfrm>
            <a:off x="6448575" y="4125000"/>
            <a:ext cx="935175" cy="99775"/>
          </a:xfrm>
          <a:prstGeom prst="rect">
            <a:avLst/>
          </a:prstGeom>
          <a:noFill/>
          <a:ln>
            <a:noFill/>
          </a:ln>
        </p:spPr>
      </p:pic>
      <p:pic>
        <p:nvPicPr>
          <p:cNvPr id="774" name="Google Shape;774;p47"/>
          <p:cNvPicPr preferRelativeResize="0"/>
          <p:nvPr/>
        </p:nvPicPr>
        <p:blipFill rotWithShape="1">
          <a:blip r:embed="rId4">
            <a:alphaModFix/>
          </a:blip>
          <a:srcRect/>
          <a:stretch/>
        </p:blipFill>
        <p:spPr>
          <a:xfrm>
            <a:off x="7781225" y="3827325"/>
            <a:ext cx="935175" cy="168975"/>
          </a:xfrm>
          <a:prstGeom prst="rect">
            <a:avLst/>
          </a:prstGeom>
          <a:noFill/>
          <a:ln>
            <a:noFill/>
          </a:ln>
        </p:spPr>
      </p:pic>
      <p:pic>
        <p:nvPicPr>
          <p:cNvPr id="3" name="Picture 2">
            <a:extLst>
              <a:ext uri="{FF2B5EF4-FFF2-40B4-BE49-F238E27FC236}">
                <a16:creationId xmlns:a16="http://schemas.microsoft.com/office/drawing/2014/main" id="{8F829E8F-65AC-2ABF-8C27-7D2CA82A856D}"/>
              </a:ext>
            </a:extLst>
          </p:cNvPr>
          <p:cNvPicPr>
            <a:picLocks noChangeAspect="1"/>
          </p:cNvPicPr>
          <p:nvPr/>
        </p:nvPicPr>
        <p:blipFill>
          <a:blip r:embed="rId5"/>
          <a:stretch>
            <a:fillRect/>
          </a:stretch>
        </p:blipFill>
        <p:spPr>
          <a:xfrm>
            <a:off x="3836473" y="3714750"/>
            <a:ext cx="1390721" cy="605436"/>
          </a:xfrm>
          <a:prstGeom prst="rect">
            <a:avLst/>
          </a:prstGeom>
        </p:spPr>
      </p:pic>
      <p:pic>
        <p:nvPicPr>
          <p:cNvPr id="5" name="Picture 4">
            <a:extLst>
              <a:ext uri="{FF2B5EF4-FFF2-40B4-BE49-F238E27FC236}">
                <a16:creationId xmlns:a16="http://schemas.microsoft.com/office/drawing/2014/main" id="{CEB3878B-3671-19D0-F455-298F56021146}"/>
              </a:ext>
            </a:extLst>
          </p:cNvPr>
          <p:cNvPicPr>
            <a:picLocks noChangeAspect="1"/>
          </p:cNvPicPr>
          <p:nvPr/>
        </p:nvPicPr>
        <p:blipFill>
          <a:blip r:embed="rId5"/>
          <a:stretch>
            <a:fillRect/>
          </a:stretch>
        </p:blipFill>
        <p:spPr>
          <a:xfrm>
            <a:off x="3991838" y="4448688"/>
            <a:ext cx="1390721" cy="69481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72"/>
                                        </p:tgtEl>
                                        <p:attrNameLst>
                                          <p:attrName>style.visibility</p:attrName>
                                        </p:attrNameLst>
                                      </p:cBhvr>
                                      <p:to>
                                        <p:strVal val="visible"/>
                                      </p:to>
                                    </p:set>
                                    <p:anim calcmode="lin" valueType="num">
                                      <p:cBhvr additive="base">
                                        <p:cTn id="7" dur="500"/>
                                        <p:tgtEl>
                                          <p:spTgt spid="772"/>
                                        </p:tgtEl>
                                        <p:attrNameLst>
                                          <p:attrName>ppt_w</p:attrName>
                                        </p:attrNameLst>
                                      </p:cBhvr>
                                      <p:tavLst>
                                        <p:tav tm="0">
                                          <p:val>
                                            <p:strVal val="0"/>
                                          </p:val>
                                        </p:tav>
                                        <p:tav tm="100000">
                                          <p:val>
                                            <p:strVal val="#ppt_w"/>
                                          </p:val>
                                        </p:tav>
                                      </p:tavLst>
                                    </p:anim>
                                    <p:anim calcmode="lin" valueType="num">
                                      <p:cBhvr additive="base">
                                        <p:cTn id="8" dur="500"/>
                                        <p:tgtEl>
                                          <p:spTgt spid="77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sldNum" sz="quarter" idx="12"/>
          </p:nvPr>
        </p:nvSpPr>
        <p:spPr>
          <a:xfrm>
            <a:off x="1864894" y="4901727"/>
            <a:ext cx="576000" cy="236856"/>
          </a:xfrm>
        </p:spPr>
        <p:txBody>
          <a:bodyPr vert="horz" wrap="square" lIns="0" tIns="9525" rIns="0" bIns="0" rtlCol="0">
            <a:spAutoFit/>
          </a:bodyPr>
          <a:lstStyle/>
          <a:p>
            <a:fld id="{81D60167-4931-47E6-BA6A-407CBD079E47}" type="slidenum">
              <a:rPr lang="en-DE" dirty="0"/>
              <a:pPr/>
              <a:t>4</a:t>
            </a:fld>
            <a:endParaRPr lang="en-DE" dirty="0"/>
          </a:p>
        </p:txBody>
      </p:sp>
      <p:pic>
        <p:nvPicPr>
          <p:cNvPr id="25" name="Google Shape;382;p6">
            <a:extLst>
              <a:ext uri="{FF2B5EF4-FFF2-40B4-BE49-F238E27FC236}">
                <a16:creationId xmlns:a16="http://schemas.microsoft.com/office/drawing/2014/main" id="{775AD615-6F79-B5CF-AB36-8EAB83F6B2AE}"/>
              </a:ext>
            </a:extLst>
          </p:cNvPr>
          <p:cNvPicPr preferRelativeResize="0">
            <a:picLocks noGrp="1"/>
          </p:cNvPicPr>
          <p:nvPr>
            <p:ph idx="1"/>
          </p:nvPr>
        </p:nvPicPr>
        <p:blipFill rotWithShape="1">
          <a:blip r:embed="rId3">
            <a:alphaModFix/>
          </a:blip>
          <a:srcRect/>
          <a:stretch/>
        </p:blipFill>
        <p:spPr>
          <a:xfrm>
            <a:off x="727186" y="906463"/>
            <a:ext cx="7692804" cy="3665537"/>
          </a:xfrm>
          <a:noFill/>
          <a:ln w="9525">
            <a:noFill/>
          </a:ln>
        </p:spPr>
      </p:pic>
      <p:sp>
        <p:nvSpPr>
          <p:cNvPr id="27" name="Title 26">
            <a:extLst>
              <a:ext uri="{FF2B5EF4-FFF2-40B4-BE49-F238E27FC236}">
                <a16:creationId xmlns:a16="http://schemas.microsoft.com/office/drawing/2014/main" id="{082D3D22-CFB8-5DC5-B32C-00CF90442D12}"/>
              </a:ext>
            </a:extLst>
          </p:cNvPr>
          <p:cNvSpPr>
            <a:spLocks noGrp="1"/>
          </p:cNvSpPr>
          <p:nvPr>
            <p:ph type="title"/>
          </p:nvPr>
        </p:nvSpPr>
        <p:spPr/>
        <p:txBody>
          <a:bodyPr/>
          <a:lstStyle/>
          <a:p>
            <a:r>
              <a:rPr lang="en" dirty="0"/>
              <a:t>FDA Adverse Event Reporting System Database (FAERS) </a:t>
            </a:r>
            <a:endParaRPr 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pic>
        <p:nvPicPr>
          <p:cNvPr id="779" name="Google Shape;779;p328"/>
          <p:cNvPicPr preferRelativeResize="0"/>
          <p:nvPr/>
        </p:nvPicPr>
        <p:blipFill rotWithShape="1">
          <a:blip r:embed="rId3">
            <a:alphaModFix/>
          </a:blip>
          <a:srcRect/>
          <a:stretch/>
        </p:blipFill>
        <p:spPr>
          <a:xfrm>
            <a:off x="4195763" y="260525"/>
            <a:ext cx="752475" cy="885825"/>
          </a:xfrm>
          <a:prstGeom prst="rect">
            <a:avLst/>
          </a:prstGeom>
          <a:noFill/>
          <a:ln>
            <a:noFill/>
          </a:ln>
        </p:spPr>
      </p:pic>
      <p:sp>
        <p:nvSpPr>
          <p:cNvPr id="780" name="Google Shape;780;p328"/>
          <p:cNvSpPr/>
          <p:nvPr/>
        </p:nvSpPr>
        <p:spPr>
          <a:xfrm>
            <a:off x="4484988" y="1054364"/>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1" name="Google Shape;781;p328"/>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40</a:t>
            </a:fld>
            <a:endParaRPr/>
          </a:p>
        </p:txBody>
      </p:sp>
      <p:pic>
        <p:nvPicPr>
          <p:cNvPr id="782" name="Google Shape;782;p328"/>
          <p:cNvPicPr preferRelativeResize="0"/>
          <p:nvPr/>
        </p:nvPicPr>
        <p:blipFill rotWithShape="1">
          <a:blip r:embed="rId4">
            <a:alphaModFix/>
          </a:blip>
          <a:srcRect t="46667" r="16631"/>
          <a:stretch/>
        </p:blipFill>
        <p:spPr>
          <a:xfrm>
            <a:off x="2834587" y="1644637"/>
            <a:ext cx="3947213" cy="2222513"/>
          </a:xfrm>
          <a:prstGeom prst="rect">
            <a:avLst/>
          </a:prstGeom>
          <a:noFill/>
          <a:ln w="9525" cap="flat" cmpd="sng">
            <a:noFill/>
            <a:prstDash val="solid"/>
            <a:round/>
            <a:headEnd type="none" w="sm" len="sm"/>
            <a:tailEnd type="none" w="sm" len="sm"/>
          </a:ln>
        </p:spPr>
      </p:pic>
      <p:sp>
        <p:nvSpPr>
          <p:cNvPr id="783" name="Google Shape;783;p328"/>
          <p:cNvSpPr/>
          <p:nvPr/>
        </p:nvSpPr>
        <p:spPr>
          <a:xfrm>
            <a:off x="3404285" y="1644637"/>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328"/>
          <p:cNvSpPr/>
          <p:nvPr/>
        </p:nvSpPr>
        <p:spPr>
          <a:xfrm>
            <a:off x="4185867" y="1541865"/>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5" name="Google Shape;785;p328"/>
          <p:cNvSpPr/>
          <p:nvPr/>
        </p:nvSpPr>
        <p:spPr>
          <a:xfrm>
            <a:off x="4909665" y="1507673"/>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83"/>
                                        </p:tgtEl>
                                        <p:attrNameLst>
                                          <p:attrName>style.visibility</p:attrName>
                                        </p:attrNameLst>
                                      </p:cBhvr>
                                      <p:to>
                                        <p:strVal val="visible"/>
                                      </p:to>
                                    </p:set>
                                    <p:anim calcmode="lin" valueType="num">
                                      <p:cBhvr additive="base">
                                        <p:cTn id="7" dur="500"/>
                                        <p:tgtEl>
                                          <p:spTgt spid="783"/>
                                        </p:tgtEl>
                                        <p:attrNameLst>
                                          <p:attrName>ppt_w</p:attrName>
                                        </p:attrNameLst>
                                      </p:cBhvr>
                                      <p:tavLst>
                                        <p:tav tm="0">
                                          <p:val>
                                            <p:strVal val="0"/>
                                          </p:val>
                                        </p:tav>
                                        <p:tav tm="100000">
                                          <p:val>
                                            <p:strVal val="#ppt_w"/>
                                          </p:val>
                                        </p:tav>
                                      </p:tavLst>
                                    </p:anim>
                                    <p:anim calcmode="lin" valueType="num">
                                      <p:cBhvr additive="base">
                                        <p:cTn id="8" dur="500"/>
                                        <p:tgtEl>
                                          <p:spTgt spid="783"/>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84"/>
                                        </p:tgtEl>
                                        <p:attrNameLst>
                                          <p:attrName>style.visibility</p:attrName>
                                        </p:attrNameLst>
                                      </p:cBhvr>
                                      <p:to>
                                        <p:strVal val="visible"/>
                                      </p:to>
                                    </p:set>
                                    <p:anim calcmode="lin" valueType="num">
                                      <p:cBhvr additive="base">
                                        <p:cTn id="13" dur="500"/>
                                        <p:tgtEl>
                                          <p:spTgt spid="784"/>
                                        </p:tgtEl>
                                        <p:attrNameLst>
                                          <p:attrName>ppt_w</p:attrName>
                                        </p:attrNameLst>
                                      </p:cBhvr>
                                      <p:tavLst>
                                        <p:tav tm="0">
                                          <p:val>
                                            <p:strVal val="0"/>
                                          </p:val>
                                        </p:tav>
                                        <p:tav tm="100000">
                                          <p:val>
                                            <p:strVal val="#ppt_w"/>
                                          </p:val>
                                        </p:tav>
                                      </p:tavLst>
                                    </p:anim>
                                    <p:anim calcmode="lin" valueType="num">
                                      <p:cBhvr additive="base">
                                        <p:cTn id="14" dur="500"/>
                                        <p:tgtEl>
                                          <p:spTgt spid="784"/>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785"/>
                                        </p:tgtEl>
                                        <p:attrNameLst>
                                          <p:attrName>style.visibility</p:attrName>
                                        </p:attrNameLst>
                                      </p:cBhvr>
                                      <p:to>
                                        <p:strVal val="visible"/>
                                      </p:to>
                                    </p:set>
                                    <p:anim calcmode="lin" valueType="num">
                                      <p:cBhvr additive="base">
                                        <p:cTn id="19" dur="500"/>
                                        <p:tgtEl>
                                          <p:spTgt spid="785"/>
                                        </p:tgtEl>
                                        <p:attrNameLst>
                                          <p:attrName>ppt_w</p:attrName>
                                        </p:attrNameLst>
                                      </p:cBhvr>
                                      <p:tavLst>
                                        <p:tav tm="0">
                                          <p:val>
                                            <p:strVal val="0"/>
                                          </p:val>
                                        </p:tav>
                                        <p:tav tm="100000">
                                          <p:val>
                                            <p:strVal val="#ppt_w"/>
                                          </p:val>
                                        </p:tav>
                                      </p:tavLst>
                                    </p:anim>
                                    <p:anim calcmode="lin" valueType="num">
                                      <p:cBhvr additive="base">
                                        <p:cTn id="20" dur="500"/>
                                        <p:tgtEl>
                                          <p:spTgt spid="785"/>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pic>
        <p:nvPicPr>
          <p:cNvPr id="790" name="Google Shape;790;p329"/>
          <p:cNvPicPr preferRelativeResize="0"/>
          <p:nvPr/>
        </p:nvPicPr>
        <p:blipFill rotWithShape="1">
          <a:blip r:embed="rId3">
            <a:alphaModFix/>
          </a:blip>
          <a:srcRect b="35056"/>
          <a:stretch/>
        </p:blipFill>
        <p:spPr>
          <a:xfrm>
            <a:off x="129735" y="326430"/>
            <a:ext cx="3948386" cy="3763587"/>
          </a:xfrm>
          <a:prstGeom prst="rect">
            <a:avLst/>
          </a:prstGeom>
          <a:noFill/>
          <a:ln w="9525" cap="flat" cmpd="sng">
            <a:solidFill>
              <a:schemeClr val="tx1"/>
            </a:solidFill>
            <a:prstDash val="solid"/>
            <a:round/>
            <a:headEnd type="none" w="sm" len="sm"/>
            <a:tailEnd type="none" w="sm" len="sm"/>
          </a:ln>
        </p:spPr>
      </p:pic>
      <p:sp>
        <p:nvSpPr>
          <p:cNvPr id="791" name="Google Shape;791;p329"/>
          <p:cNvSpPr/>
          <p:nvPr/>
        </p:nvSpPr>
        <p:spPr>
          <a:xfrm>
            <a:off x="4267200" y="4331021"/>
            <a:ext cx="849600" cy="313800"/>
          </a:xfrm>
          <a:prstGeom prst="rightArrow">
            <a:avLst>
              <a:gd name="adj1" fmla="val 50000"/>
              <a:gd name="adj2" fmla="val 50000"/>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92" name="Google Shape;792;p329"/>
          <p:cNvPicPr preferRelativeResize="0"/>
          <p:nvPr/>
        </p:nvPicPr>
        <p:blipFill rotWithShape="1">
          <a:blip r:embed="rId4">
            <a:alphaModFix/>
          </a:blip>
          <a:srcRect r="27267"/>
          <a:stretch/>
        </p:blipFill>
        <p:spPr>
          <a:xfrm>
            <a:off x="5176978" y="326430"/>
            <a:ext cx="3702104" cy="3763586"/>
          </a:xfrm>
          <a:prstGeom prst="rect">
            <a:avLst/>
          </a:prstGeom>
          <a:noFill/>
          <a:ln w="9525" cap="flat" cmpd="sng">
            <a:solidFill>
              <a:schemeClr val="tx1"/>
            </a:solidFill>
            <a:prstDash val="solid"/>
            <a:round/>
            <a:headEnd type="none" w="sm" len="sm"/>
            <a:tailEnd type="none" w="sm" len="sm"/>
          </a:ln>
        </p:spPr>
      </p:pic>
      <p:sp>
        <p:nvSpPr>
          <p:cNvPr id="793" name="Google Shape;793;p329"/>
          <p:cNvSpPr/>
          <p:nvPr/>
        </p:nvSpPr>
        <p:spPr>
          <a:xfrm>
            <a:off x="5580405" y="326430"/>
            <a:ext cx="3298678" cy="3763586"/>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4" name="Google Shape;794;p329"/>
          <p:cNvSpPr/>
          <p:nvPr/>
        </p:nvSpPr>
        <p:spPr>
          <a:xfrm>
            <a:off x="1753985" y="326431"/>
            <a:ext cx="2324136" cy="3763586"/>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5">
          <a:extLst>
            <a:ext uri="{FF2B5EF4-FFF2-40B4-BE49-F238E27FC236}">
              <a16:creationId xmlns:a16="http://schemas.microsoft.com/office/drawing/2014/main" id="{BA9EBC90-E7C4-9CBF-5FB9-2BF59146EE2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41B4C17-FEC6-BCE3-85B7-72282F0E31FE}"/>
              </a:ext>
            </a:extLst>
          </p:cNvPr>
          <p:cNvSpPr>
            <a:spLocks noGrp="1"/>
          </p:cNvSpPr>
          <p:nvPr>
            <p:ph type="ctrTitle"/>
          </p:nvPr>
        </p:nvSpPr>
        <p:spPr/>
        <p:txBody>
          <a:bodyPr>
            <a:normAutofit/>
          </a:bodyPr>
          <a:lstStyle/>
          <a:p>
            <a:r>
              <a:rPr lang="en-US" dirty="0"/>
              <a:t>Concept Mapping</a:t>
            </a:r>
          </a:p>
        </p:txBody>
      </p:sp>
    </p:spTree>
    <p:extLst>
      <p:ext uri="{BB962C8B-B14F-4D97-AF65-F5344CB8AC3E}">
        <p14:creationId xmlns:p14="http://schemas.microsoft.com/office/powerpoint/2010/main" val="3555355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04"/>
        <p:cNvGrpSpPr/>
        <p:nvPr/>
      </p:nvGrpSpPr>
      <p:grpSpPr>
        <a:xfrm>
          <a:off x="0" y="0"/>
          <a:ext cx="0" cy="0"/>
          <a:chOff x="0" y="0"/>
          <a:chExt cx="0" cy="0"/>
        </a:xfrm>
      </p:grpSpPr>
      <p:sp>
        <p:nvSpPr>
          <p:cNvPr id="805" name="Google Shape;805;p330"/>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Concept Mapping </a:t>
            </a:r>
          </a:p>
        </p:txBody>
      </p:sp>
      <p:sp>
        <p:nvSpPr>
          <p:cNvPr id="806" name="Google Shape;806;p330"/>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followed a similar to the approach used in Banda et al.</a:t>
            </a:r>
          </a:p>
          <a:p>
            <a:pPr lvl="0"/>
            <a:r>
              <a:rPr lang="en-GB" dirty="0">
                <a:sym typeface="Times New Roman"/>
              </a:rPr>
              <a:t>Applying standardized vocabularies with  drug names, indication, and reaction.</a:t>
            </a:r>
          </a:p>
        </p:txBody>
      </p:sp>
      <p:sp>
        <p:nvSpPr>
          <p:cNvPr id="808" name="Google Shape;808;p330"/>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43</a:t>
            </a:fld>
            <a:endParaRPr lang="en"/>
          </a:p>
        </p:txBody>
      </p:sp>
      <p:pic>
        <p:nvPicPr>
          <p:cNvPr id="807" name="Google Shape;807;p330"/>
          <p:cNvPicPr preferRelativeResize="0"/>
          <p:nvPr/>
        </p:nvPicPr>
        <p:blipFill rotWithShape="1">
          <a:blip r:embed="rId3">
            <a:alphaModFix/>
          </a:blip>
          <a:srcRect l="23541" t="44351"/>
          <a:stretch/>
        </p:blipFill>
        <p:spPr>
          <a:xfrm>
            <a:off x="2133600" y="2024456"/>
            <a:ext cx="6351574" cy="237413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54"/>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Concept Mapping </a:t>
            </a:r>
          </a:p>
        </p:txBody>
      </p:sp>
      <p:sp>
        <p:nvSpPr>
          <p:cNvPr id="6" name="Content Placeholder 5">
            <a:extLst>
              <a:ext uri="{FF2B5EF4-FFF2-40B4-BE49-F238E27FC236}">
                <a16:creationId xmlns:a16="http://schemas.microsoft.com/office/drawing/2014/main" id="{AEF54D4E-2F1D-9E17-B178-083CBF090702}"/>
              </a:ext>
            </a:extLst>
          </p:cNvPr>
          <p:cNvSpPr>
            <a:spLocks noGrp="1"/>
          </p:cNvSpPr>
          <p:nvPr>
            <p:ph idx="1"/>
          </p:nvPr>
        </p:nvSpPr>
        <p:spPr/>
        <p:txBody>
          <a:bodyPr/>
          <a:lstStyle/>
          <a:p>
            <a:endParaRPr lang="en-US"/>
          </a:p>
        </p:txBody>
      </p:sp>
      <p:sp>
        <p:nvSpPr>
          <p:cNvPr id="816" name="Google Shape;816;p54"/>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44</a:t>
            </a:fld>
            <a:endParaRPr lang="en"/>
          </a:p>
        </p:txBody>
      </p:sp>
      <p:pic>
        <p:nvPicPr>
          <p:cNvPr id="815" name="Google Shape;815;p54"/>
          <p:cNvPicPr preferRelativeResize="0"/>
          <p:nvPr/>
        </p:nvPicPr>
        <p:blipFill rotWithShape="1">
          <a:blip r:embed="rId3">
            <a:alphaModFix/>
          </a:blip>
          <a:srcRect b="10448"/>
          <a:stretch/>
        </p:blipFill>
        <p:spPr>
          <a:xfrm>
            <a:off x="1600211" y="1270988"/>
            <a:ext cx="5943576" cy="260152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331"/>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Concept Mapping </a:t>
            </a:r>
          </a:p>
        </p:txBody>
      </p:sp>
      <p:sp>
        <p:nvSpPr>
          <p:cNvPr id="823" name="Google Shape;823;p331"/>
          <p:cNvSpPr/>
          <p:nvPr/>
        </p:nvSpPr>
        <p:spPr>
          <a:xfrm>
            <a:off x="1025775" y="2176581"/>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4" name="Google Shape;824;p331"/>
          <p:cNvSpPr/>
          <p:nvPr/>
        </p:nvSpPr>
        <p:spPr>
          <a:xfrm rot="10800000">
            <a:off x="1025775" y="3492763"/>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5" name="Google Shape;825;p331"/>
          <p:cNvSpPr/>
          <p:nvPr/>
        </p:nvSpPr>
        <p:spPr>
          <a:xfrm>
            <a:off x="2724342" y="2413500"/>
            <a:ext cx="174000" cy="316500"/>
          </a:xfrm>
          <a:prstGeom prst="downArrow">
            <a:avLst>
              <a:gd name="adj1" fmla="val 50000"/>
              <a:gd name="adj2" fmla="val 50000"/>
            </a:avLst>
          </a:prstGeom>
          <a:solidFill>
            <a:schemeClr val="accen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 name="Picture 3" descr="A white board with yellow squares and black text">
            <a:extLst>
              <a:ext uri="{FF2B5EF4-FFF2-40B4-BE49-F238E27FC236}">
                <a16:creationId xmlns:a16="http://schemas.microsoft.com/office/drawing/2014/main" id="{30F5660C-17F9-8DD6-D810-7FFE1E5EAC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522339"/>
            <a:ext cx="9144000" cy="2415321"/>
          </a:xfrm>
          <a:prstGeom prst="rect">
            <a:avLst/>
          </a:prstGeom>
        </p:spPr>
      </p:pic>
      <p:sp>
        <p:nvSpPr>
          <p:cNvPr id="5" name="Google Shape;823;p331">
            <a:extLst>
              <a:ext uri="{FF2B5EF4-FFF2-40B4-BE49-F238E27FC236}">
                <a16:creationId xmlns:a16="http://schemas.microsoft.com/office/drawing/2014/main" id="{139F04FA-8D80-7A91-4A96-5EABE479122B}"/>
              </a:ext>
            </a:extLst>
          </p:cNvPr>
          <p:cNvSpPr/>
          <p:nvPr/>
        </p:nvSpPr>
        <p:spPr>
          <a:xfrm>
            <a:off x="414083" y="2042532"/>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 name="Google Shape;823;p331">
            <a:extLst>
              <a:ext uri="{FF2B5EF4-FFF2-40B4-BE49-F238E27FC236}">
                <a16:creationId xmlns:a16="http://schemas.microsoft.com/office/drawing/2014/main" id="{5FE4E556-4807-554E-0C13-BDF7454F6C83}"/>
              </a:ext>
            </a:extLst>
          </p:cNvPr>
          <p:cNvSpPr/>
          <p:nvPr/>
        </p:nvSpPr>
        <p:spPr>
          <a:xfrm rot="10800000">
            <a:off x="420149" y="3480622"/>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 name="Google Shape;823;p331">
            <a:extLst>
              <a:ext uri="{FF2B5EF4-FFF2-40B4-BE49-F238E27FC236}">
                <a16:creationId xmlns:a16="http://schemas.microsoft.com/office/drawing/2014/main" id="{E7B8453D-0CD7-7254-A174-762B1155959A}"/>
              </a:ext>
            </a:extLst>
          </p:cNvPr>
          <p:cNvSpPr/>
          <p:nvPr/>
        </p:nvSpPr>
        <p:spPr>
          <a:xfrm>
            <a:off x="2362200" y="233043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8" name="Picture 7">
            <a:extLst>
              <a:ext uri="{FF2B5EF4-FFF2-40B4-BE49-F238E27FC236}">
                <a16:creationId xmlns:a16="http://schemas.microsoft.com/office/drawing/2014/main" id="{D6D44AB9-2B0D-42DE-E87E-A0CE14B9511D}"/>
              </a:ext>
            </a:extLst>
          </p:cNvPr>
          <p:cNvPicPr>
            <a:picLocks noChangeAspect="1"/>
          </p:cNvPicPr>
          <p:nvPr/>
        </p:nvPicPr>
        <p:blipFill>
          <a:blip r:embed="rId4"/>
          <a:stretch>
            <a:fillRect/>
          </a:stretch>
        </p:blipFill>
        <p:spPr>
          <a:xfrm>
            <a:off x="2925824" y="1417558"/>
            <a:ext cx="1390721" cy="209561"/>
          </a:xfrm>
          <a:prstGeom prst="rect">
            <a:avLst/>
          </a:prstGeom>
        </p:spPr>
      </p:pic>
      <p:pic>
        <p:nvPicPr>
          <p:cNvPr id="10" name="Picture 9">
            <a:extLst>
              <a:ext uri="{FF2B5EF4-FFF2-40B4-BE49-F238E27FC236}">
                <a16:creationId xmlns:a16="http://schemas.microsoft.com/office/drawing/2014/main" id="{F19C735A-843A-7C91-97B3-1A7AE2C7C7CF}"/>
              </a:ext>
            </a:extLst>
          </p:cNvPr>
          <p:cNvPicPr>
            <a:picLocks noChangeAspect="1"/>
          </p:cNvPicPr>
          <p:nvPr/>
        </p:nvPicPr>
        <p:blipFill>
          <a:blip r:embed="rId4"/>
          <a:stretch>
            <a:fillRect/>
          </a:stretch>
        </p:blipFill>
        <p:spPr>
          <a:xfrm>
            <a:off x="7543800" y="1404520"/>
            <a:ext cx="1390721" cy="209561"/>
          </a:xfrm>
          <a:prstGeom prst="rect">
            <a:avLst/>
          </a:prstGeom>
        </p:spPr>
      </p:pic>
    </p:spTree>
    <p:extLst>
      <p:ext uri="{BB962C8B-B14F-4D97-AF65-F5344CB8AC3E}">
        <p14:creationId xmlns:p14="http://schemas.microsoft.com/office/powerpoint/2010/main" val="231993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23"/>
                                        </p:tgtEl>
                                        <p:attrNameLst>
                                          <p:attrName>style.visibility</p:attrName>
                                        </p:attrNameLst>
                                      </p:cBhvr>
                                      <p:to>
                                        <p:strVal val="visible"/>
                                      </p:to>
                                    </p:set>
                                    <p:anim calcmode="lin" valueType="num">
                                      <p:cBhvr additive="base">
                                        <p:cTn id="7" dur="500"/>
                                        <p:tgtEl>
                                          <p:spTgt spid="823"/>
                                        </p:tgtEl>
                                        <p:attrNameLst>
                                          <p:attrName>ppt_w</p:attrName>
                                        </p:attrNameLst>
                                      </p:cBhvr>
                                      <p:tavLst>
                                        <p:tav tm="0">
                                          <p:val>
                                            <p:strVal val="0"/>
                                          </p:val>
                                        </p:tav>
                                        <p:tav tm="100000">
                                          <p:val>
                                            <p:strVal val="#ppt_w"/>
                                          </p:val>
                                        </p:tav>
                                      </p:tavLst>
                                    </p:anim>
                                    <p:anim calcmode="lin" valueType="num">
                                      <p:cBhvr additive="base">
                                        <p:cTn id="8" dur="500"/>
                                        <p:tgtEl>
                                          <p:spTgt spid="823"/>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24"/>
                                        </p:tgtEl>
                                        <p:attrNameLst>
                                          <p:attrName>style.visibility</p:attrName>
                                        </p:attrNameLst>
                                      </p:cBhvr>
                                      <p:to>
                                        <p:strVal val="visible"/>
                                      </p:to>
                                    </p:set>
                                    <p:anim calcmode="lin" valueType="num">
                                      <p:cBhvr additive="base">
                                        <p:cTn id="13" dur="500"/>
                                        <p:tgtEl>
                                          <p:spTgt spid="824"/>
                                        </p:tgtEl>
                                        <p:attrNameLst>
                                          <p:attrName>ppt_w</p:attrName>
                                        </p:attrNameLst>
                                      </p:cBhvr>
                                      <p:tavLst>
                                        <p:tav tm="0">
                                          <p:val>
                                            <p:strVal val="0"/>
                                          </p:val>
                                        </p:tav>
                                        <p:tav tm="100000">
                                          <p:val>
                                            <p:strVal val="#ppt_w"/>
                                          </p:val>
                                        </p:tav>
                                      </p:tavLst>
                                    </p:anim>
                                    <p:anim calcmode="lin" valueType="num">
                                      <p:cBhvr additive="base">
                                        <p:cTn id="14" dur="500"/>
                                        <p:tgtEl>
                                          <p:spTgt spid="824"/>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25"/>
                                        </p:tgtEl>
                                        <p:attrNameLst>
                                          <p:attrName>style.visibility</p:attrName>
                                        </p:attrNameLst>
                                      </p:cBhvr>
                                      <p:to>
                                        <p:strVal val="visible"/>
                                      </p:to>
                                    </p:set>
                                    <p:anim calcmode="lin" valueType="num">
                                      <p:cBhvr additive="base">
                                        <p:cTn id="19" dur="500"/>
                                        <p:tgtEl>
                                          <p:spTgt spid="825"/>
                                        </p:tgtEl>
                                        <p:attrNameLst>
                                          <p:attrName>ppt_w</p:attrName>
                                        </p:attrNameLst>
                                      </p:cBhvr>
                                      <p:tavLst>
                                        <p:tav tm="0">
                                          <p:val>
                                            <p:strVal val="0"/>
                                          </p:val>
                                        </p:tav>
                                        <p:tav tm="100000">
                                          <p:val>
                                            <p:strVal val="#ppt_w"/>
                                          </p:val>
                                        </p:tav>
                                      </p:tavLst>
                                    </p:anim>
                                    <p:anim calcmode="lin" valueType="num">
                                      <p:cBhvr additive="base">
                                        <p:cTn id="20" dur="500"/>
                                        <p:tgtEl>
                                          <p:spTgt spid="825"/>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ppt_w</p:attrName>
                                        </p:attrNameLst>
                                      </p:cBhvr>
                                      <p:tavLst>
                                        <p:tav tm="0">
                                          <p:val>
                                            <p:strVal val="0"/>
                                          </p:val>
                                        </p:tav>
                                        <p:tav tm="100000">
                                          <p:val>
                                            <p:strVal val="#ppt_w"/>
                                          </p:val>
                                        </p:tav>
                                      </p:tavLst>
                                    </p:anim>
                                    <p:anim calcmode="lin" valueType="num">
                                      <p:cBhvr additive="base">
                                        <p:cTn id="26" dur="500"/>
                                        <p:tgtEl>
                                          <p:spTgt spid="5"/>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p:tgtEl>
                                          <p:spTgt spid="6"/>
                                        </p:tgtEl>
                                        <p:attrNameLst>
                                          <p:attrName>ppt_w</p:attrName>
                                        </p:attrNameLst>
                                      </p:cBhvr>
                                      <p:tavLst>
                                        <p:tav tm="0">
                                          <p:val>
                                            <p:strVal val="0"/>
                                          </p:val>
                                        </p:tav>
                                        <p:tav tm="100000">
                                          <p:val>
                                            <p:strVal val="#ppt_w"/>
                                          </p:val>
                                        </p:tav>
                                      </p:tavLst>
                                    </p:anim>
                                    <p:anim calcmode="lin" valueType="num">
                                      <p:cBhvr additive="base">
                                        <p:cTn id="32" dur="500"/>
                                        <p:tgtEl>
                                          <p:spTgt spid="6"/>
                                        </p:tgtEl>
                                        <p:attrNameLst>
                                          <p:attrName>ppt_h</p:attrName>
                                        </p:attrNameLst>
                                      </p:cBhvr>
                                      <p:tavLst>
                                        <p:tav tm="0">
                                          <p:val>
                                            <p:str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p:tgtEl>
                                          <p:spTgt spid="7"/>
                                        </p:tgtEl>
                                        <p:attrNameLst>
                                          <p:attrName>ppt_w</p:attrName>
                                        </p:attrNameLst>
                                      </p:cBhvr>
                                      <p:tavLst>
                                        <p:tav tm="0">
                                          <p:val>
                                            <p:strVal val="0"/>
                                          </p:val>
                                        </p:tav>
                                        <p:tav tm="100000">
                                          <p:val>
                                            <p:strVal val="#ppt_w"/>
                                          </p:val>
                                        </p:tav>
                                      </p:tavLst>
                                    </p:anim>
                                    <p:anim calcmode="lin" valueType="num">
                                      <p:cBhvr additive="base">
                                        <p:cTn id="38" dur="500"/>
                                        <p:tgtEl>
                                          <p:spTgt spid="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pic>
        <p:nvPicPr>
          <p:cNvPr id="831" name="Google Shape;831;p332"/>
          <p:cNvPicPr preferRelativeResize="0"/>
          <p:nvPr/>
        </p:nvPicPr>
        <p:blipFill rotWithShape="1">
          <a:blip r:embed="rId3">
            <a:alphaModFix/>
          </a:blip>
          <a:srcRect/>
          <a:stretch/>
        </p:blipFill>
        <p:spPr>
          <a:xfrm>
            <a:off x="1760149" y="0"/>
            <a:ext cx="5623702" cy="5143500"/>
          </a:xfrm>
          <a:prstGeom prst="rect">
            <a:avLst/>
          </a:prstGeom>
          <a:noFill/>
          <a:ln>
            <a:noFill/>
          </a:ln>
        </p:spPr>
      </p:pic>
      <p:sp>
        <p:nvSpPr>
          <p:cNvPr id="832" name="Google Shape;832;p332"/>
          <p:cNvSpPr/>
          <p:nvPr/>
        </p:nvSpPr>
        <p:spPr>
          <a:xfrm>
            <a:off x="1760148" y="0"/>
            <a:ext cx="5623701" cy="99753"/>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32"/>
                                        </p:tgtEl>
                                        <p:attrNameLst>
                                          <p:attrName>style.visibility</p:attrName>
                                        </p:attrNameLst>
                                      </p:cBhvr>
                                      <p:to>
                                        <p:strVal val="visible"/>
                                      </p:to>
                                    </p:set>
                                    <p:anim calcmode="lin" valueType="num">
                                      <p:cBhvr additive="base">
                                        <p:cTn id="7" dur="500"/>
                                        <p:tgtEl>
                                          <p:spTgt spid="832"/>
                                        </p:tgtEl>
                                        <p:attrNameLst>
                                          <p:attrName>ppt_w</p:attrName>
                                        </p:attrNameLst>
                                      </p:cBhvr>
                                      <p:tavLst>
                                        <p:tav tm="0">
                                          <p:val>
                                            <p:strVal val="0"/>
                                          </p:val>
                                        </p:tav>
                                        <p:tav tm="100000">
                                          <p:val>
                                            <p:strVal val="#ppt_w"/>
                                          </p:val>
                                        </p:tav>
                                      </p:tavLst>
                                    </p:anim>
                                    <p:anim calcmode="lin" valueType="num">
                                      <p:cBhvr additive="base">
                                        <p:cTn id="8" dur="500"/>
                                        <p:tgtEl>
                                          <p:spTgt spid="83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25">
          <a:extLst>
            <a:ext uri="{FF2B5EF4-FFF2-40B4-BE49-F238E27FC236}">
              <a16:creationId xmlns:a16="http://schemas.microsoft.com/office/drawing/2014/main" id="{0226E154-79A9-BB23-1B85-66F6857B580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3DB2FEA-8F6D-6EAB-D5A0-DCADB8B35A56}"/>
              </a:ext>
            </a:extLst>
          </p:cNvPr>
          <p:cNvSpPr>
            <a:spLocks noGrp="1"/>
          </p:cNvSpPr>
          <p:nvPr>
            <p:ph type="ctrTitle"/>
          </p:nvPr>
        </p:nvSpPr>
        <p:spPr/>
        <p:txBody>
          <a:bodyPr>
            <a:normAutofit/>
          </a:bodyPr>
          <a:lstStyle/>
          <a:p>
            <a:r>
              <a:rPr lang="en-US" dirty="0"/>
              <a:t>Case De-duplication</a:t>
            </a:r>
          </a:p>
        </p:txBody>
      </p:sp>
    </p:spTree>
    <p:extLst>
      <p:ext uri="{BB962C8B-B14F-4D97-AF65-F5344CB8AC3E}">
        <p14:creationId xmlns:p14="http://schemas.microsoft.com/office/powerpoint/2010/main" val="591047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842"/>
        <p:cNvGrpSpPr/>
        <p:nvPr/>
      </p:nvGrpSpPr>
      <p:grpSpPr>
        <a:xfrm>
          <a:off x="0" y="0"/>
          <a:ext cx="0" cy="0"/>
          <a:chOff x="0" y="0"/>
          <a:chExt cx="0" cy="0"/>
        </a:xfrm>
      </p:grpSpPr>
      <p:sp>
        <p:nvSpPr>
          <p:cNvPr id="843" name="Google Shape;843;p333"/>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Case De-duplicating </a:t>
            </a:r>
          </a:p>
        </p:txBody>
      </p:sp>
      <p:sp>
        <p:nvSpPr>
          <p:cNvPr id="844" name="Google Shape;844;p333"/>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cleaned the data by removing missing values and renaming the columns. </a:t>
            </a:r>
          </a:p>
          <a:p>
            <a:pPr lvl="0"/>
            <a:r>
              <a:rPr lang="en-GB" dirty="0">
                <a:sym typeface="Times New Roman"/>
              </a:rPr>
              <a:t>Provided a node that allows the user to download the results on Excel file. </a:t>
            </a:r>
          </a:p>
        </p:txBody>
      </p:sp>
      <p:sp>
        <p:nvSpPr>
          <p:cNvPr id="848" name="Google Shape;848;p333"/>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48</a:t>
            </a:fld>
            <a:endParaRPr lang="en"/>
          </a:p>
        </p:txBody>
      </p:sp>
      <p:pic>
        <p:nvPicPr>
          <p:cNvPr id="845" name="Google Shape;845;p333"/>
          <p:cNvPicPr preferRelativeResize="0"/>
          <p:nvPr/>
        </p:nvPicPr>
        <p:blipFill rotWithShape="1">
          <a:blip r:embed="rId3">
            <a:alphaModFix/>
          </a:blip>
          <a:srcRect/>
          <a:stretch/>
        </p:blipFill>
        <p:spPr>
          <a:xfrm>
            <a:off x="1281100" y="2343150"/>
            <a:ext cx="6581775" cy="2581275"/>
          </a:xfrm>
          <a:prstGeom prst="rect">
            <a:avLst/>
          </a:prstGeom>
          <a:noFill/>
          <a:ln>
            <a:noFill/>
          </a:ln>
        </p:spPr>
      </p:pic>
      <p:sp>
        <p:nvSpPr>
          <p:cNvPr id="846" name="Google Shape;846;p333"/>
          <p:cNvSpPr/>
          <p:nvPr/>
        </p:nvSpPr>
        <p:spPr>
          <a:xfrm>
            <a:off x="4766502" y="2667032"/>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7" name="Google Shape;847;p333"/>
          <p:cNvSpPr/>
          <p:nvPr/>
        </p:nvSpPr>
        <p:spPr>
          <a:xfrm>
            <a:off x="7027565" y="2726200"/>
            <a:ext cx="174000" cy="316500"/>
          </a:xfrm>
          <a:prstGeom prst="downArrow">
            <a:avLst>
              <a:gd name="adj1" fmla="val 50000"/>
              <a:gd name="adj2" fmla="val 50000"/>
            </a:avLst>
          </a:prstGeom>
          <a:solidFill>
            <a:srgbClr val="FF0000"/>
          </a:solid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 name="Picture 3">
            <a:extLst>
              <a:ext uri="{FF2B5EF4-FFF2-40B4-BE49-F238E27FC236}">
                <a16:creationId xmlns:a16="http://schemas.microsoft.com/office/drawing/2014/main" id="{AB3AC42B-E5B1-7ADB-DAB1-5D9A864BC08E}"/>
              </a:ext>
            </a:extLst>
          </p:cNvPr>
          <p:cNvPicPr>
            <a:picLocks noChangeAspect="1"/>
          </p:cNvPicPr>
          <p:nvPr/>
        </p:nvPicPr>
        <p:blipFill>
          <a:blip r:embed="rId4"/>
          <a:stretch>
            <a:fillRect/>
          </a:stretch>
        </p:blipFill>
        <p:spPr>
          <a:xfrm rot="5400000">
            <a:off x="6615720" y="1436723"/>
            <a:ext cx="482625" cy="15259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46"/>
                                        </p:tgtEl>
                                        <p:attrNameLst>
                                          <p:attrName>style.visibility</p:attrName>
                                        </p:attrNameLst>
                                      </p:cBhvr>
                                      <p:to>
                                        <p:strVal val="visible"/>
                                      </p:to>
                                    </p:set>
                                    <p:anim calcmode="lin" valueType="num">
                                      <p:cBhvr additive="base">
                                        <p:cTn id="7" dur="500"/>
                                        <p:tgtEl>
                                          <p:spTgt spid="846"/>
                                        </p:tgtEl>
                                        <p:attrNameLst>
                                          <p:attrName>ppt_w</p:attrName>
                                        </p:attrNameLst>
                                      </p:cBhvr>
                                      <p:tavLst>
                                        <p:tav tm="0">
                                          <p:val>
                                            <p:strVal val="0"/>
                                          </p:val>
                                        </p:tav>
                                        <p:tav tm="100000">
                                          <p:val>
                                            <p:strVal val="#ppt_w"/>
                                          </p:val>
                                        </p:tav>
                                      </p:tavLst>
                                    </p:anim>
                                    <p:anim calcmode="lin" valueType="num">
                                      <p:cBhvr additive="base">
                                        <p:cTn id="8" dur="500"/>
                                        <p:tgtEl>
                                          <p:spTgt spid="846"/>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47"/>
                                        </p:tgtEl>
                                        <p:attrNameLst>
                                          <p:attrName>style.visibility</p:attrName>
                                        </p:attrNameLst>
                                      </p:cBhvr>
                                      <p:to>
                                        <p:strVal val="visible"/>
                                      </p:to>
                                    </p:set>
                                    <p:anim calcmode="lin" valueType="num">
                                      <p:cBhvr additive="base">
                                        <p:cTn id="13" dur="500"/>
                                        <p:tgtEl>
                                          <p:spTgt spid="847"/>
                                        </p:tgtEl>
                                        <p:attrNameLst>
                                          <p:attrName>ppt_w</p:attrName>
                                        </p:attrNameLst>
                                      </p:cBhvr>
                                      <p:tavLst>
                                        <p:tav tm="0">
                                          <p:val>
                                            <p:strVal val="0"/>
                                          </p:val>
                                        </p:tav>
                                        <p:tav tm="100000">
                                          <p:val>
                                            <p:strVal val="#ppt_w"/>
                                          </p:val>
                                        </p:tav>
                                      </p:tavLst>
                                    </p:anim>
                                    <p:anim calcmode="lin" valueType="num">
                                      <p:cBhvr additive="base">
                                        <p:cTn id="14" dur="500"/>
                                        <p:tgtEl>
                                          <p:spTgt spid="847"/>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52"/>
        <p:cNvGrpSpPr/>
        <p:nvPr/>
      </p:nvGrpSpPr>
      <p:grpSpPr>
        <a:xfrm>
          <a:off x="0" y="0"/>
          <a:ext cx="0" cy="0"/>
          <a:chOff x="0" y="0"/>
          <a:chExt cx="0" cy="0"/>
        </a:xfrm>
      </p:grpSpPr>
      <p:pic>
        <p:nvPicPr>
          <p:cNvPr id="853" name="Google Shape;853;p334"/>
          <p:cNvPicPr preferRelativeResize="0"/>
          <p:nvPr/>
        </p:nvPicPr>
        <p:blipFill rotWithShape="1">
          <a:blip r:embed="rId3">
            <a:alphaModFix/>
          </a:blip>
          <a:srcRect/>
          <a:stretch/>
        </p:blipFill>
        <p:spPr>
          <a:xfrm>
            <a:off x="1295400" y="152400"/>
            <a:ext cx="6866253" cy="4838700"/>
          </a:xfrm>
          <a:prstGeom prst="rect">
            <a:avLst/>
          </a:prstGeom>
          <a:noFill/>
          <a:ln w="9525" cap="flat" cmpd="sng">
            <a:solidFill>
              <a:schemeClr val="tx1"/>
            </a:solidFill>
            <a:prstDash val="solid"/>
            <a:round/>
            <a:headEnd type="none" w="sm" len="sm"/>
            <a:tailEnd type="none" w="sm" len="sm"/>
          </a:ln>
        </p:spPr>
      </p:pic>
      <p:sp>
        <p:nvSpPr>
          <p:cNvPr id="854" name="Google Shape;854;p334"/>
          <p:cNvSpPr/>
          <p:nvPr/>
        </p:nvSpPr>
        <p:spPr>
          <a:xfrm>
            <a:off x="2502650" y="1109375"/>
            <a:ext cx="365241" cy="1008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5" name="Google Shape;855;p334"/>
          <p:cNvSpPr/>
          <p:nvPr/>
        </p:nvSpPr>
        <p:spPr>
          <a:xfrm>
            <a:off x="2867891" y="1109375"/>
            <a:ext cx="2452254" cy="1008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6" name="Google Shape;856;p334"/>
          <p:cNvSpPr/>
          <p:nvPr/>
        </p:nvSpPr>
        <p:spPr>
          <a:xfrm>
            <a:off x="5685386" y="1109375"/>
            <a:ext cx="366279" cy="1008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7" name="Google Shape;857;p334"/>
          <p:cNvSpPr/>
          <p:nvPr/>
        </p:nvSpPr>
        <p:spPr>
          <a:xfrm>
            <a:off x="6051665" y="1109375"/>
            <a:ext cx="947651" cy="1008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8" name="Google Shape;858;p334"/>
          <p:cNvSpPr/>
          <p:nvPr/>
        </p:nvSpPr>
        <p:spPr>
          <a:xfrm>
            <a:off x="6998419" y="1113158"/>
            <a:ext cx="582788" cy="97017"/>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854"/>
                                        </p:tgtEl>
                                        <p:attrNameLst>
                                          <p:attrName>style.visibility</p:attrName>
                                        </p:attrNameLst>
                                      </p:cBhvr>
                                      <p:to>
                                        <p:strVal val="visible"/>
                                      </p:to>
                                    </p:set>
                                    <p:anim calcmode="lin" valueType="num">
                                      <p:cBhvr additive="base">
                                        <p:cTn id="7" dur="500"/>
                                        <p:tgtEl>
                                          <p:spTgt spid="854"/>
                                        </p:tgtEl>
                                        <p:attrNameLst>
                                          <p:attrName>ppt_w</p:attrName>
                                        </p:attrNameLst>
                                      </p:cBhvr>
                                      <p:tavLst>
                                        <p:tav tm="0">
                                          <p:val>
                                            <p:strVal val="0"/>
                                          </p:val>
                                        </p:tav>
                                        <p:tav tm="100000">
                                          <p:val>
                                            <p:strVal val="#ppt_w"/>
                                          </p:val>
                                        </p:tav>
                                      </p:tavLst>
                                    </p:anim>
                                    <p:anim calcmode="lin" valueType="num">
                                      <p:cBhvr additive="base">
                                        <p:cTn id="8" dur="500"/>
                                        <p:tgtEl>
                                          <p:spTgt spid="854"/>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855"/>
                                        </p:tgtEl>
                                        <p:attrNameLst>
                                          <p:attrName>style.visibility</p:attrName>
                                        </p:attrNameLst>
                                      </p:cBhvr>
                                      <p:to>
                                        <p:strVal val="visible"/>
                                      </p:to>
                                    </p:set>
                                    <p:anim calcmode="lin" valueType="num">
                                      <p:cBhvr additive="base">
                                        <p:cTn id="13" dur="500"/>
                                        <p:tgtEl>
                                          <p:spTgt spid="855"/>
                                        </p:tgtEl>
                                        <p:attrNameLst>
                                          <p:attrName>ppt_w</p:attrName>
                                        </p:attrNameLst>
                                      </p:cBhvr>
                                      <p:tavLst>
                                        <p:tav tm="0">
                                          <p:val>
                                            <p:strVal val="0"/>
                                          </p:val>
                                        </p:tav>
                                        <p:tav tm="100000">
                                          <p:val>
                                            <p:strVal val="#ppt_w"/>
                                          </p:val>
                                        </p:tav>
                                      </p:tavLst>
                                    </p:anim>
                                    <p:anim calcmode="lin" valueType="num">
                                      <p:cBhvr additive="base">
                                        <p:cTn id="14" dur="500"/>
                                        <p:tgtEl>
                                          <p:spTgt spid="855"/>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856"/>
                                        </p:tgtEl>
                                        <p:attrNameLst>
                                          <p:attrName>style.visibility</p:attrName>
                                        </p:attrNameLst>
                                      </p:cBhvr>
                                      <p:to>
                                        <p:strVal val="visible"/>
                                      </p:to>
                                    </p:set>
                                    <p:anim calcmode="lin" valueType="num">
                                      <p:cBhvr additive="base">
                                        <p:cTn id="19" dur="500"/>
                                        <p:tgtEl>
                                          <p:spTgt spid="856"/>
                                        </p:tgtEl>
                                        <p:attrNameLst>
                                          <p:attrName>ppt_w</p:attrName>
                                        </p:attrNameLst>
                                      </p:cBhvr>
                                      <p:tavLst>
                                        <p:tav tm="0">
                                          <p:val>
                                            <p:strVal val="0"/>
                                          </p:val>
                                        </p:tav>
                                        <p:tav tm="100000">
                                          <p:val>
                                            <p:strVal val="#ppt_w"/>
                                          </p:val>
                                        </p:tav>
                                      </p:tavLst>
                                    </p:anim>
                                    <p:anim calcmode="lin" valueType="num">
                                      <p:cBhvr additive="base">
                                        <p:cTn id="20" dur="500"/>
                                        <p:tgtEl>
                                          <p:spTgt spid="856"/>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857"/>
                                        </p:tgtEl>
                                        <p:attrNameLst>
                                          <p:attrName>style.visibility</p:attrName>
                                        </p:attrNameLst>
                                      </p:cBhvr>
                                      <p:to>
                                        <p:strVal val="visible"/>
                                      </p:to>
                                    </p:set>
                                    <p:anim calcmode="lin" valueType="num">
                                      <p:cBhvr additive="base">
                                        <p:cTn id="25" dur="500"/>
                                        <p:tgtEl>
                                          <p:spTgt spid="857"/>
                                        </p:tgtEl>
                                        <p:attrNameLst>
                                          <p:attrName>ppt_w</p:attrName>
                                        </p:attrNameLst>
                                      </p:cBhvr>
                                      <p:tavLst>
                                        <p:tav tm="0">
                                          <p:val>
                                            <p:strVal val="0"/>
                                          </p:val>
                                        </p:tav>
                                        <p:tav tm="100000">
                                          <p:val>
                                            <p:strVal val="#ppt_w"/>
                                          </p:val>
                                        </p:tav>
                                      </p:tavLst>
                                    </p:anim>
                                    <p:anim calcmode="lin" valueType="num">
                                      <p:cBhvr additive="base">
                                        <p:cTn id="26" dur="500"/>
                                        <p:tgtEl>
                                          <p:spTgt spid="857"/>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858"/>
                                        </p:tgtEl>
                                        <p:attrNameLst>
                                          <p:attrName>style.visibility</p:attrName>
                                        </p:attrNameLst>
                                      </p:cBhvr>
                                      <p:to>
                                        <p:strVal val="visible"/>
                                      </p:to>
                                    </p:set>
                                    <p:anim calcmode="lin" valueType="num">
                                      <p:cBhvr additive="base">
                                        <p:cTn id="31" dur="500"/>
                                        <p:tgtEl>
                                          <p:spTgt spid="858"/>
                                        </p:tgtEl>
                                        <p:attrNameLst>
                                          <p:attrName>ppt_w</p:attrName>
                                        </p:attrNameLst>
                                      </p:cBhvr>
                                      <p:tavLst>
                                        <p:tav tm="0">
                                          <p:val>
                                            <p:strVal val="0"/>
                                          </p:val>
                                        </p:tav>
                                        <p:tav tm="100000">
                                          <p:val>
                                            <p:strVal val="#ppt_w"/>
                                          </p:val>
                                        </p:tav>
                                      </p:tavLst>
                                    </p:anim>
                                    <p:anim calcmode="lin" valueType="num">
                                      <p:cBhvr additive="base">
                                        <p:cTn id="32" dur="500"/>
                                        <p:tgtEl>
                                          <p:spTgt spid="858"/>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85215-5E0E-9CCE-8395-A9E0DF1D5831}"/>
              </a:ext>
            </a:extLst>
          </p:cNvPr>
          <p:cNvSpPr>
            <a:spLocks noGrp="1"/>
          </p:cNvSpPr>
          <p:nvPr>
            <p:ph type="title"/>
          </p:nvPr>
        </p:nvSpPr>
        <p:spPr>
          <a:xfrm>
            <a:off x="360000" y="258645"/>
            <a:ext cx="8427600" cy="362104"/>
          </a:xfrm>
        </p:spPr>
        <p:txBody>
          <a:bodyPr/>
          <a:lstStyle/>
          <a:p>
            <a:r>
              <a:rPr lang="en" dirty="0"/>
              <a:t>FDA Adverse Event Reporting System Database (FAERS) </a:t>
            </a:r>
            <a:endParaRPr lang="en-US" dirty="0"/>
          </a:p>
        </p:txBody>
      </p:sp>
      <p:sp>
        <p:nvSpPr>
          <p:cNvPr id="3" name="Text Placeholder 2">
            <a:extLst>
              <a:ext uri="{FF2B5EF4-FFF2-40B4-BE49-F238E27FC236}">
                <a16:creationId xmlns:a16="http://schemas.microsoft.com/office/drawing/2014/main" id="{2EBFDC64-4907-234A-42B7-CD9F0EEC33C9}"/>
              </a:ext>
            </a:extLst>
          </p:cNvPr>
          <p:cNvSpPr>
            <a:spLocks noGrp="1"/>
          </p:cNvSpPr>
          <p:nvPr>
            <p:ph idx="1"/>
          </p:nvPr>
        </p:nvSpPr>
        <p:spPr>
          <a:xfrm>
            <a:off x="360000" y="907200"/>
            <a:ext cx="8427600" cy="3664440"/>
          </a:xfrm>
        </p:spPr>
        <p:txBody>
          <a:bodyPr/>
          <a:lstStyle/>
          <a:p>
            <a:pPr lvl="0"/>
            <a:r>
              <a:rPr lang="en-US" dirty="0">
                <a:sym typeface="Times New Roman"/>
              </a:rPr>
              <a:t>The Food and Drug Administration (FDA) establishes guidelines for evaluating how harmful drugs can be. They use a website called the FDA Adverse Events Reporting System (FAERS) database to find potential safety concerns related to drugs and medical devices by analyzing the link between adverse events and those products.</a:t>
            </a:r>
          </a:p>
          <a:p>
            <a:pPr lvl="0"/>
            <a:r>
              <a:rPr lang="en-US" dirty="0">
                <a:sym typeface="Times New Roman"/>
              </a:rPr>
              <a:t>The reports are also used to monitor the safety of the drugs and biologics ,and to inform regulatory decisions. </a:t>
            </a:r>
          </a:p>
          <a:p>
            <a:pPr lvl="0"/>
            <a:r>
              <a:rPr lang="en-US" dirty="0">
                <a:sym typeface="Times New Roman"/>
              </a:rPr>
              <a:t>It is also used to support the post-marketing surveillance activities, such as epidemiological studies and risk management activities. </a:t>
            </a:r>
          </a:p>
          <a:p>
            <a:endParaRPr lang="en-US" dirty="0"/>
          </a:p>
        </p:txBody>
      </p:sp>
      <p:sp>
        <p:nvSpPr>
          <p:cNvPr id="8" name="Slide Number Placeholder 7">
            <a:extLst>
              <a:ext uri="{FF2B5EF4-FFF2-40B4-BE49-F238E27FC236}">
                <a16:creationId xmlns:a16="http://schemas.microsoft.com/office/drawing/2014/main" id="{929DF58D-BD2F-E541-95ED-CFD9258A7CD9}"/>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5</a:t>
            </a:fld>
            <a:endParaRPr lang="en-US" dirty="0"/>
          </a:p>
        </p:txBody>
      </p:sp>
      <p:pic>
        <p:nvPicPr>
          <p:cNvPr id="4" name="Google Shape;390;p7">
            <a:extLst>
              <a:ext uri="{FF2B5EF4-FFF2-40B4-BE49-F238E27FC236}">
                <a16:creationId xmlns:a16="http://schemas.microsoft.com/office/drawing/2014/main" id="{2620E9FF-E8D0-BA71-9382-09A857576F97}"/>
              </a:ext>
            </a:extLst>
          </p:cNvPr>
          <p:cNvPicPr preferRelativeResize="0"/>
          <p:nvPr/>
        </p:nvPicPr>
        <p:blipFill rotWithShape="1">
          <a:blip r:embed="rId3">
            <a:alphaModFix/>
          </a:blip>
          <a:srcRect/>
          <a:stretch/>
        </p:blipFill>
        <p:spPr>
          <a:xfrm>
            <a:off x="793740" y="3620391"/>
            <a:ext cx="3811675" cy="908950"/>
          </a:xfrm>
          <a:prstGeom prst="rect">
            <a:avLst/>
          </a:prstGeom>
          <a:noFill/>
          <a:ln>
            <a:noFill/>
          </a:ln>
        </p:spPr>
      </p:pic>
      <p:pic>
        <p:nvPicPr>
          <p:cNvPr id="5" name="Google Shape;391;p7">
            <a:extLst>
              <a:ext uri="{FF2B5EF4-FFF2-40B4-BE49-F238E27FC236}">
                <a16:creationId xmlns:a16="http://schemas.microsoft.com/office/drawing/2014/main" id="{D66952B9-A622-C1BC-DCB5-D50B1BF665C9}"/>
              </a:ext>
            </a:extLst>
          </p:cNvPr>
          <p:cNvPicPr preferRelativeResize="0"/>
          <p:nvPr/>
        </p:nvPicPr>
        <p:blipFill rotWithShape="1">
          <a:blip r:embed="rId4">
            <a:alphaModFix/>
          </a:blip>
          <a:srcRect/>
          <a:stretch/>
        </p:blipFill>
        <p:spPr>
          <a:xfrm>
            <a:off x="6337817" y="3416032"/>
            <a:ext cx="2478650" cy="1239325"/>
          </a:xfrm>
          <a:prstGeom prst="rect">
            <a:avLst/>
          </a:prstGeom>
          <a:noFill/>
          <a:ln>
            <a:noFill/>
          </a:ln>
        </p:spPr>
      </p:pic>
    </p:spTree>
    <p:extLst>
      <p:ext uri="{BB962C8B-B14F-4D97-AF65-F5344CB8AC3E}">
        <p14:creationId xmlns:p14="http://schemas.microsoft.com/office/powerpoint/2010/main" val="32721831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Shape 862"/>
        <p:cNvGrpSpPr/>
        <p:nvPr/>
      </p:nvGrpSpPr>
      <p:grpSpPr>
        <a:xfrm>
          <a:off x="0" y="0"/>
          <a:ext cx="0" cy="0"/>
          <a:chOff x="0" y="0"/>
          <a:chExt cx="0" cy="0"/>
        </a:xfrm>
      </p:grpSpPr>
      <p:pic>
        <p:nvPicPr>
          <p:cNvPr id="863" name="Google Shape;863;p335"/>
          <p:cNvPicPr preferRelativeResize="0"/>
          <p:nvPr/>
        </p:nvPicPr>
        <p:blipFill rotWithShape="1">
          <a:blip r:embed="rId3">
            <a:alphaModFix/>
          </a:blip>
          <a:srcRect/>
          <a:stretch/>
        </p:blipFill>
        <p:spPr>
          <a:xfrm>
            <a:off x="3067989" y="105511"/>
            <a:ext cx="2767546" cy="4690935"/>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25">
          <a:extLst>
            <a:ext uri="{FF2B5EF4-FFF2-40B4-BE49-F238E27FC236}">
              <a16:creationId xmlns:a16="http://schemas.microsoft.com/office/drawing/2014/main" id="{5A3EC80F-C31E-25ED-F61E-CC87FC827E6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1A5F1E7-1353-70D4-9F56-240A12B911A5}"/>
              </a:ext>
            </a:extLst>
          </p:cNvPr>
          <p:cNvSpPr>
            <a:spLocks noGrp="1"/>
          </p:cNvSpPr>
          <p:nvPr>
            <p:ph type="ctrTitle"/>
          </p:nvPr>
        </p:nvSpPr>
        <p:spPr/>
        <p:txBody>
          <a:bodyPr>
            <a:normAutofit/>
          </a:bodyPr>
          <a:lstStyle/>
          <a:p>
            <a:r>
              <a:rPr lang="en-US" dirty="0"/>
              <a:t>Stand Alone Case</a:t>
            </a:r>
          </a:p>
        </p:txBody>
      </p:sp>
    </p:spTree>
    <p:extLst>
      <p:ext uri="{BB962C8B-B14F-4D97-AF65-F5344CB8AC3E}">
        <p14:creationId xmlns:p14="http://schemas.microsoft.com/office/powerpoint/2010/main" val="1172621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98B19-9817-C7B7-27DC-E6FB34C1628A}"/>
              </a:ext>
            </a:extLst>
          </p:cNvPr>
          <p:cNvSpPr>
            <a:spLocks noGrp="1"/>
          </p:cNvSpPr>
          <p:nvPr>
            <p:ph type="title"/>
          </p:nvPr>
        </p:nvSpPr>
        <p:spPr>
          <a:xfrm>
            <a:off x="360000" y="258645"/>
            <a:ext cx="8427600" cy="362104"/>
          </a:xfrm>
        </p:spPr>
        <p:txBody>
          <a:bodyPr/>
          <a:lstStyle/>
          <a:p>
            <a:r>
              <a:rPr lang="en-US" dirty="0"/>
              <a:t>Bevacizumab and Aspirin</a:t>
            </a:r>
          </a:p>
        </p:txBody>
      </p:sp>
      <p:sp>
        <p:nvSpPr>
          <p:cNvPr id="3" name="Text Placeholder 2">
            <a:extLst>
              <a:ext uri="{FF2B5EF4-FFF2-40B4-BE49-F238E27FC236}">
                <a16:creationId xmlns:a16="http://schemas.microsoft.com/office/drawing/2014/main" id="{43901F2F-BDB1-2BD9-D357-173D4CDD5CD9}"/>
              </a:ext>
            </a:extLst>
          </p:cNvPr>
          <p:cNvSpPr>
            <a:spLocks noGrp="1"/>
          </p:cNvSpPr>
          <p:nvPr>
            <p:ph idx="1"/>
          </p:nvPr>
        </p:nvSpPr>
        <p:spPr>
          <a:xfrm>
            <a:off x="360000" y="907200"/>
            <a:ext cx="8427600" cy="3664440"/>
          </a:xfrm>
        </p:spPr>
        <p:txBody>
          <a:bodyPr/>
          <a:lstStyle/>
          <a:p>
            <a:r>
              <a:rPr lang="en-US" dirty="0"/>
              <a:t>Bevacizumab is a drug used in cancer treatment that inhibits angiogenesis (formation of new blood vessels).</a:t>
            </a:r>
          </a:p>
          <a:p>
            <a:r>
              <a:rPr lang="en-US" dirty="0"/>
              <a:t>Its use has been associated with hypertension (HTN) as an adverse event.</a:t>
            </a:r>
          </a:p>
          <a:p>
            <a:r>
              <a:rPr lang="en-US" dirty="0"/>
              <a:t>Studies suggest that a low dose of aspirin may mitigate bevacizumab-induced HTN</a:t>
            </a:r>
          </a:p>
        </p:txBody>
      </p:sp>
      <p:sp>
        <p:nvSpPr>
          <p:cNvPr id="6" name="Slide Number Placeholder 5">
            <a:extLst>
              <a:ext uri="{FF2B5EF4-FFF2-40B4-BE49-F238E27FC236}">
                <a16:creationId xmlns:a16="http://schemas.microsoft.com/office/drawing/2014/main" id="{98106548-8258-2497-6C83-2A20F9FB30E1}"/>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52</a:t>
            </a:fld>
            <a:endParaRPr lang="en-US" dirty="0"/>
          </a:p>
        </p:txBody>
      </p:sp>
      <p:pic>
        <p:nvPicPr>
          <p:cNvPr id="4" name="Google Shape;916;p66">
            <a:extLst>
              <a:ext uri="{FF2B5EF4-FFF2-40B4-BE49-F238E27FC236}">
                <a16:creationId xmlns:a16="http://schemas.microsoft.com/office/drawing/2014/main" id="{D084D671-C8B1-14D7-6E97-0370B0D39ADB}"/>
              </a:ext>
            </a:extLst>
          </p:cNvPr>
          <p:cNvPicPr preferRelativeResize="0"/>
          <p:nvPr/>
        </p:nvPicPr>
        <p:blipFill rotWithShape="1">
          <a:blip r:embed="rId2">
            <a:alphaModFix/>
          </a:blip>
          <a:srcRect/>
          <a:stretch/>
        </p:blipFill>
        <p:spPr>
          <a:xfrm>
            <a:off x="6400800" y="2647950"/>
            <a:ext cx="2094250" cy="2094250"/>
          </a:xfrm>
          <a:prstGeom prst="rect">
            <a:avLst/>
          </a:prstGeom>
          <a:noFill/>
          <a:ln>
            <a:noFill/>
          </a:ln>
        </p:spPr>
      </p:pic>
    </p:spTree>
    <p:extLst>
      <p:ext uri="{BB962C8B-B14F-4D97-AF65-F5344CB8AC3E}">
        <p14:creationId xmlns:p14="http://schemas.microsoft.com/office/powerpoint/2010/main" val="214650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01C80-2418-CF42-C476-356B29E33F52}"/>
              </a:ext>
            </a:extLst>
          </p:cNvPr>
          <p:cNvSpPr>
            <a:spLocks noGrp="1"/>
          </p:cNvSpPr>
          <p:nvPr>
            <p:ph type="title"/>
          </p:nvPr>
        </p:nvSpPr>
        <p:spPr>
          <a:xfrm>
            <a:off x="360000" y="258645"/>
            <a:ext cx="8427600" cy="362104"/>
          </a:xfrm>
        </p:spPr>
        <p:txBody>
          <a:bodyPr/>
          <a:lstStyle/>
          <a:p>
            <a:r>
              <a:rPr lang="en-US" dirty="0"/>
              <a:t>KNIME FAERS Workflow</a:t>
            </a:r>
          </a:p>
        </p:txBody>
      </p:sp>
      <p:sp>
        <p:nvSpPr>
          <p:cNvPr id="9" name="Content Placeholder 8">
            <a:extLst>
              <a:ext uri="{FF2B5EF4-FFF2-40B4-BE49-F238E27FC236}">
                <a16:creationId xmlns:a16="http://schemas.microsoft.com/office/drawing/2014/main" id="{4D33D8CC-A29E-60D9-055E-4838AFD83D81}"/>
              </a:ext>
            </a:extLst>
          </p:cNvPr>
          <p:cNvSpPr>
            <a:spLocks noGrp="1"/>
          </p:cNvSpPr>
          <p:nvPr>
            <p:ph idx="1"/>
          </p:nvPr>
        </p:nvSpPr>
        <p:spPr/>
        <p:txBody>
          <a:bodyPr/>
          <a:lstStyle/>
          <a:p>
            <a:endParaRPr lang="en-US"/>
          </a:p>
        </p:txBody>
      </p:sp>
      <p:sp>
        <p:nvSpPr>
          <p:cNvPr id="6" name="Slide Number Placeholder 5">
            <a:extLst>
              <a:ext uri="{FF2B5EF4-FFF2-40B4-BE49-F238E27FC236}">
                <a16:creationId xmlns:a16="http://schemas.microsoft.com/office/drawing/2014/main" id="{9C855087-7A7A-626D-D239-10A34DC39DD6}"/>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53</a:t>
            </a:fld>
            <a:endParaRPr lang="en-US" dirty="0"/>
          </a:p>
        </p:txBody>
      </p:sp>
      <p:pic>
        <p:nvPicPr>
          <p:cNvPr id="4" name="Google Shape;947;p70">
            <a:extLst>
              <a:ext uri="{FF2B5EF4-FFF2-40B4-BE49-F238E27FC236}">
                <a16:creationId xmlns:a16="http://schemas.microsoft.com/office/drawing/2014/main" id="{33353527-06B2-9E51-B967-A6F71C3B65C2}"/>
              </a:ext>
            </a:extLst>
          </p:cNvPr>
          <p:cNvPicPr preferRelativeResize="0"/>
          <p:nvPr/>
        </p:nvPicPr>
        <p:blipFill rotWithShape="1">
          <a:blip r:embed="rId2">
            <a:alphaModFix/>
          </a:blip>
          <a:srcRect/>
          <a:stretch/>
        </p:blipFill>
        <p:spPr>
          <a:xfrm>
            <a:off x="1000875" y="1751150"/>
            <a:ext cx="7276975" cy="2276724"/>
          </a:xfrm>
          <a:prstGeom prst="rect">
            <a:avLst/>
          </a:prstGeom>
          <a:noFill/>
          <a:ln>
            <a:noFill/>
          </a:ln>
        </p:spPr>
      </p:pic>
    </p:spTree>
    <p:extLst>
      <p:ext uri="{BB962C8B-B14F-4D97-AF65-F5344CB8AC3E}">
        <p14:creationId xmlns:p14="http://schemas.microsoft.com/office/powerpoint/2010/main" val="2180570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64"/>
        <p:cNvGrpSpPr/>
        <p:nvPr/>
      </p:nvGrpSpPr>
      <p:grpSpPr>
        <a:xfrm>
          <a:off x="0" y="0"/>
          <a:ext cx="0" cy="0"/>
          <a:chOff x="0" y="0"/>
          <a:chExt cx="0" cy="0"/>
        </a:xfrm>
      </p:grpSpPr>
      <p:sp>
        <p:nvSpPr>
          <p:cNvPr id="965" name="Google Shape;965;p338"/>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Demographic  </a:t>
            </a:r>
          </a:p>
        </p:txBody>
      </p:sp>
      <p:sp>
        <p:nvSpPr>
          <p:cNvPr id="966" name="Google Shape;966;p338"/>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We selected columns (primary ID, case ID, latest follow up, event date, age, age unit abbreviation, gender, weight, weight unit abbreviation, report date, reporters’ occupation, and occurrence country) for preparation.</a:t>
            </a:r>
            <a:endParaRPr lang="en-GB" dirty="0"/>
          </a:p>
          <a:p>
            <a:pPr lvl="0"/>
            <a:r>
              <a:rPr lang="en-GB" dirty="0">
                <a:sym typeface="Times New Roman"/>
              </a:rPr>
              <a:t>Removed missing values </a:t>
            </a:r>
            <a:endParaRPr lang="en-GB" dirty="0"/>
          </a:p>
          <a:p>
            <a:pPr lvl="0"/>
            <a:r>
              <a:rPr lang="en-GB" dirty="0">
                <a:sym typeface="Times New Roman"/>
              </a:rPr>
              <a:t>Assign world regions instead of countries and assign vectors for gender to be 0 = Male, 1= Female, 2 = Unknown. </a:t>
            </a:r>
            <a:endParaRPr lang="en-GB" dirty="0"/>
          </a:p>
          <a:p>
            <a:pPr lvl="0"/>
            <a:r>
              <a:rPr lang="en-GB" dirty="0">
                <a:sym typeface="Times New Roman"/>
              </a:rPr>
              <a:t>Covert weight into kg and age to years. </a:t>
            </a:r>
            <a:endParaRPr lang="en-GB" dirty="0"/>
          </a:p>
          <a:p>
            <a:pPr lvl="0"/>
            <a:endParaRPr lang="en-GB" dirty="0">
              <a:sym typeface="Times New Roman"/>
            </a:endParaRPr>
          </a:p>
        </p:txBody>
      </p:sp>
      <p:sp>
        <p:nvSpPr>
          <p:cNvPr id="967" name="Google Shape;967;p338"/>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54</a:t>
            </a:fld>
            <a:endParaRPr lang="en"/>
          </a:p>
        </p:txBody>
      </p:sp>
      <p:pic>
        <p:nvPicPr>
          <p:cNvPr id="968" name="Google Shape;968;p338"/>
          <p:cNvPicPr preferRelativeResize="0"/>
          <p:nvPr/>
        </p:nvPicPr>
        <p:blipFill rotWithShape="1">
          <a:blip r:embed="rId3">
            <a:alphaModFix/>
          </a:blip>
          <a:srcRect/>
          <a:stretch/>
        </p:blipFill>
        <p:spPr>
          <a:xfrm>
            <a:off x="13955" y="3756123"/>
            <a:ext cx="9143999" cy="1415633"/>
          </a:xfrm>
          <a:prstGeom prst="rect">
            <a:avLst/>
          </a:prstGeom>
          <a:noFill/>
          <a:ln>
            <a:noFill/>
          </a:ln>
        </p:spPr>
      </p:pic>
      <p:sp>
        <p:nvSpPr>
          <p:cNvPr id="969" name="Google Shape;969;p338"/>
          <p:cNvSpPr/>
          <p:nvPr/>
        </p:nvSpPr>
        <p:spPr>
          <a:xfrm>
            <a:off x="3189484" y="381887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70" name="Google Shape;970;p338"/>
          <p:cNvSpPr/>
          <p:nvPr/>
        </p:nvSpPr>
        <p:spPr>
          <a:xfrm>
            <a:off x="3994346" y="3756123"/>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71" name="Google Shape;971;p338"/>
          <p:cNvSpPr/>
          <p:nvPr/>
        </p:nvSpPr>
        <p:spPr>
          <a:xfrm>
            <a:off x="5022855" y="381887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72" name="Google Shape;972;p338"/>
          <p:cNvSpPr/>
          <p:nvPr/>
        </p:nvSpPr>
        <p:spPr>
          <a:xfrm>
            <a:off x="5991899" y="3815569"/>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73" name="Google Shape;973;p338"/>
          <p:cNvSpPr/>
          <p:nvPr/>
        </p:nvSpPr>
        <p:spPr>
          <a:xfrm>
            <a:off x="6977739" y="382660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69"/>
                                        </p:tgtEl>
                                        <p:attrNameLst>
                                          <p:attrName>style.visibility</p:attrName>
                                        </p:attrNameLst>
                                      </p:cBhvr>
                                      <p:to>
                                        <p:strVal val="visible"/>
                                      </p:to>
                                    </p:set>
                                    <p:anim calcmode="lin" valueType="num">
                                      <p:cBhvr additive="base">
                                        <p:cTn id="7" dur="500"/>
                                        <p:tgtEl>
                                          <p:spTgt spid="969"/>
                                        </p:tgtEl>
                                        <p:attrNameLst>
                                          <p:attrName>ppt_w</p:attrName>
                                        </p:attrNameLst>
                                      </p:cBhvr>
                                      <p:tavLst>
                                        <p:tav tm="0">
                                          <p:val>
                                            <p:strVal val="0"/>
                                          </p:val>
                                        </p:tav>
                                        <p:tav tm="100000">
                                          <p:val>
                                            <p:strVal val="#ppt_w"/>
                                          </p:val>
                                        </p:tav>
                                      </p:tavLst>
                                    </p:anim>
                                    <p:anim calcmode="lin" valueType="num">
                                      <p:cBhvr additive="base">
                                        <p:cTn id="8" dur="500"/>
                                        <p:tgtEl>
                                          <p:spTgt spid="969"/>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970"/>
                                        </p:tgtEl>
                                        <p:attrNameLst>
                                          <p:attrName>style.visibility</p:attrName>
                                        </p:attrNameLst>
                                      </p:cBhvr>
                                      <p:to>
                                        <p:strVal val="visible"/>
                                      </p:to>
                                    </p:set>
                                    <p:anim calcmode="lin" valueType="num">
                                      <p:cBhvr additive="base">
                                        <p:cTn id="13" dur="500"/>
                                        <p:tgtEl>
                                          <p:spTgt spid="970"/>
                                        </p:tgtEl>
                                        <p:attrNameLst>
                                          <p:attrName>ppt_w</p:attrName>
                                        </p:attrNameLst>
                                      </p:cBhvr>
                                      <p:tavLst>
                                        <p:tav tm="0">
                                          <p:val>
                                            <p:strVal val="0"/>
                                          </p:val>
                                        </p:tav>
                                        <p:tav tm="100000">
                                          <p:val>
                                            <p:strVal val="#ppt_w"/>
                                          </p:val>
                                        </p:tav>
                                      </p:tavLst>
                                    </p:anim>
                                    <p:anim calcmode="lin" valueType="num">
                                      <p:cBhvr additive="base">
                                        <p:cTn id="14" dur="500"/>
                                        <p:tgtEl>
                                          <p:spTgt spid="970"/>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971"/>
                                        </p:tgtEl>
                                        <p:attrNameLst>
                                          <p:attrName>style.visibility</p:attrName>
                                        </p:attrNameLst>
                                      </p:cBhvr>
                                      <p:to>
                                        <p:strVal val="visible"/>
                                      </p:to>
                                    </p:set>
                                    <p:anim calcmode="lin" valueType="num">
                                      <p:cBhvr additive="base">
                                        <p:cTn id="19" dur="500"/>
                                        <p:tgtEl>
                                          <p:spTgt spid="971"/>
                                        </p:tgtEl>
                                        <p:attrNameLst>
                                          <p:attrName>ppt_w</p:attrName>
                                        </p:attrNameLst>
                                      </p:cBhvr>
                                      <p:tavLst>
                                        <p:tav tm="0">
                                          <p:val>
                                            <p:strVal val="0"/>
                                          </p:val>
                                        </p:tav>
                                        <p:tav tm="100000">
                                          <p:val>
                                            <p:strVal val="#ppt_w"/>
                                          </p:val>
                                        </p:tav>
                                      </p:tavLst>
                                    </p:anim>
                                    <p:anim calcmode="lin" valueType="num">
                                      <p:cBhvr additive="base">
                                        <p:cTn id="20" dur="500"/>
                                        <p:tgtEl>
                                          <p:spTgt spid="971"/>
                                        </p:tgtEl>
                                        <p:attrNameLst>
                                          <p:attrName>ppt_h</p:attrName>
                                        </p:attrNameLst>
                                      </p:cBhvr>
                                      <p:tavLst>
                                        <p:tav tm="0">
                                          <p:val>
                                            <p:str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972"/>
                                        </p:tgtEl>
                                        <p:attrNameLst>
                                          <p:attrName>style.visibility</p:attrName>
                                        </p:attrNameLst>
                                      </p:cBhvr>
                                      <p:to>
                                        <p:strVal val="visible"/>
                                      </p:to>
                                    </p:set>
                                    <p:anim calcmode="lin" valueType="num">
                                      <p:cBhvr additive="base">
                                        <p:cTn id="25" dur="500"/>
                                        <p:tgtEl>
                                          <p:spTgt spid="972"/>
                                        </p:tgtEl>
                                        <p:attrNameLst>
                                          <p:attrName>ppt_w</p:attrName>
                                        </p:attrNameLst>
                                      </p:cBhvr>
                                      <p:tavLst>
                                        <p:tav tm="0">
                                          <p:val>
                                            <p:strVal val="0"/>
                                          </p:val>
                                        </p:tav>
                                        <p:tav tm="100000">
                                          <p:val>
                                            <p:strVal val="#ppt_w"/>
                                          </p:val>
                                        </p:tav>
                                      </p:tavLst>
                                    </p:anim>
                                    <p:anim calcmode="lin" valueType="num">
                                      <p:cBhvr additive="base">
                                        <p:cTn id="26" dur="500"/>
                                        <p:tgtEl>
                                          <p:spTgt spid="972"/>
                                        </p:tgtEl>
                                        <p:attrNameLst>
                                          <p:attrName>ppt_h</p:attrName>
                                        </p:attrNameLst>
                                      </p:cBhvr>
                                      <p:tavLst>
                                        <p:tav tm="0">
                                          <p:val>
                                            <p:str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973"/>
                                        </p:tgtEl>
                                        <p:attrNameLst>
                                          <p:attrName>style.visibility</p:attrName>
                                        </p:attrNameLst>
                                      </p:cBhvr>
                                      <p:to>
                                        <p:strVal val="visible"/>
                                      </p:to>
                                    </p:set>
                                    <p:anim calcmode="lin" valueType="num">
                                      <p:cBhvr additive="base">
                                        <p:cTn id="31" dur="500"/>
                                        <p:tgtEl>
                                          <p:spTgt spid="973"/>
                                        </p:tgtEl>
                                        <p:attrNameLst>
                                          <p:attrName>ppt_w</p:attrName>
                                        </p:attrNameLst>
                                      </p:cBhvr>
                                      <p:tavLst>
                                        <p:tav tm="0">
                                          <p:val>
                                            <p:strVal val="0"/>
                                          </p:val>
                                        </p:tav>
                                        <p:tav tm="100000">
                                          <p:val>
                                            <p:strVal val="#ppt_w"/>
                                          </p:val>
                                        </p:tav>
                                      </p:tavLst>
                                    </p:anim>
                                    <p:anim calcmode="lin" valueType="num">
                                      <p:cBhvr additive="base">
                                        <p:cTn id="32" dur="500"/>
                                        <p:tgtEl>
                                          <p:spTgt spid="97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978" name="Google Shape;978;p339"/>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55</a:t>
            </a:fld>
            <a:endParaRPr/>
          </a:p>
        </p:txBody>
      </p:sp>
      <p:pic>
        <p:nvPicPr>
          <p:cNvPr id="979" name="Google Shape;979;p339"/>
          <p:cNvPicPr preferRelativeResize="0"/>
          <p:nvPr/>
        </p:nvPicPr>
        <p:blipFill rotWithShape="1">
          <a:blip r:embed="rId3">
            <a:alphaModFix/>
          </a:blip>
          <a:srcRect b="8214"/>
          <a:stretch/>
        </p:blipFill>
        <p:spPr>
          <a:xfrm>
            <a:off x="2362200" y="169263"/>
            <a:ext cx="5831349" cy="4804974"/>
          </a:xfrm>
          <a:prstGeom prst="rect">
            <a:avLst/>
          </a:prstGeom>
          <a:noFill/>
          <a:ln w="9525" cap="flat" cmpd="sng">
            <a:solidFill>
              <a:schemeClr val="tx1"/>
            </a:solidFill>
            <a:prstDash val="solid"/>
            <a:round/>
            <a:headEnd type="none" w="sm" len="sm"/>
            <a:tailEnd type="none" w="sm" len="sm"/>
          </a:ln>
        </p:spPr>
      </p:pic>
      <p:sp>
        <p:nvSpPr>
          <p:cNvPr id="980" name="Google Shape;980;p339"/>
          <p:cNvSpPr txBox="1"/>
          <p:nvPr/>
        </p:nvSpPr>
        <p:spPr>
          <a:xfrm>
            <a:off x="257251" y="1716725"/>
            <a:ext cx="2326499" cy="861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dirty="0">
                <a:solidFill>
                  <a:srgbClr val="000000"/>
                </a:solidFill>
                <a:latin typeface="Times New Roman"/>
                <a:ea typeface="Times New Roman"/>
                <a:cs typeface="Times New Roman"/>
                <a:sym typeface="Times New Roman"/>
              </a:rPr>
              <a:t>Demographic table: the data was processed to produce a final demographic table with patient information </a:t>
            </a:r>
            <a:endParaRPr sz="1400" b="0" i="0" u="none" strike="noStrike" cap="none" dirty="0">
              <a:solidFill>
                <a:srgbClr val="000000"/>
              </a:solidFill>
              <a:latin typeface="Barlow Light"/>
              <a:ea typeface="Barlow Light"/>
              <a:cs typeface="Barlow Light"/>
              <a:sym typeface="Barlow Light"/>
            </a:endParaRPr>
          </a:p>
        </p:txBody>
      </p:sp>
      <p:sp>
        <p:nvSpPr>
          <p:cNvPr id="981" name="Google Shape;981;p339"/>
          <p:cNvSpPr/>
          <p:nvPr/>
        </p:nvSpPr>
        <p:spPr>
          <a:xfrm>
            <a:off x="7176899" y="168707"/>
            <a:ext cx="1016650" cy="48051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2" name="Google Shape;982;p339"/>
          <p:cNvSpPr/>
          <p:nvPr/>
        </p:nvSpPr>
        <p:spPr>
          <a:xfrm>
            <a:off x="4596861" y="168707"/>
            <a:ext cx="1028535" cy="48051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86"/>
        <p:cNvGrpSpPr/>
        <p:nvPr/>
      </p:nvGrpSpPr>
      <p:grpSpPr>
        <a:xfrm>
          <a:off x="0" y="0"/>
          <a:ext cx="0" cy="0"/>
          <a:chOff x="0" y="0"/>
          <a:chExt cx="0" cy="0"/>
        </a:xfrm>
      </p:grpSpPr>
      <p:sp>
        <p:nvSpPr>
          <p:cNvPr id="987" name="Google Shape;987;p72"/>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Drug </a:t>
            </a:r>
          </a:p>
        </p:txBody>
      </p:sp>
      <p:sp>
        <p:nvSpPr>
          <p:cNvPr id="988" name="Google Shape;988;p72"/>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The first step was to group the patients by medication to get a general overview (Group 1 = Bevacizumab alone, Group 2 = Bevacizumab+Aspirin, and Group 3 = Aspirin alone)</a:t>
            </a:r>
          </a:p>
          <a:p>
            <a:pPr lvl="0"/>
            <a:r>
              <a:rPr lang="en-GB" dirty="0">
                <a:sym typeface="Times New Roman"/>
              </a:rPr>
              <a:t>We wanted to capture all medication brand and generic drug names to create a digital list using “Regex Find All” </a:t>
            </a:r>
          </a:p>
          <a:p>
            <a:pPr lvl="0"/>
            <a:r>
              <a:rPr lang="en-GB" dirty="0">
                <a:sym typeface="Times New Roman"/>
              </a:rPr>
              <a:t>In the second and third component, we  did the same thing for hypertensive medications and assinged binary values for each patient.</a:t>
            </a:r>
          </a:p>
          <a:p>
            <a:pPr lvl="0"/>
            <a:endParaRPr lang="en-GB" dirty="0"/>
          </a:p>
        </p:txBody>
      </p:sp>
      <p:sp>
        <p:nvSpPr>
          <p:cNvPr id="993" name="Google Shape;993;p72"/>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56</a:t>
            </a:fld>
            <a:endParaRPr lang="en"/>
          </a:p>
        </p:txBody>
      </p:sp>
      <p:pic>
        <p:nvPicPr>
          <p:cNvPr id="989" name="Google Shape;989;p72"/>
          <p:cNvPicPr preferRelativeResize="0"/>
          <p:nvPr/>
        </p:nvPicPr>
        <p:blipFill rotWithShape="1">
          <a:blip r:embed="rId3">
            <a:alphaModFix/>
          </a:blip>
          <a:srcRect t="4047"/>
          <a:stretch/>
        </p:blipFill>
        <p:spPr>
          <a:xfrm>
            <a:off x="0" y="4037000"/>
            <a:ext cx="9144001" cy="1106500"/>
          </a:xfrm>
          <a:prstGeom prst="rect">
            <a:avLst/>
          </a:prstGeom>
          <a:noFill/>
          <a:ln>
            <a:noFill/>
          </a:ln>
        </p:spPr>
      </p:pic>
      <p:sp>
        <p:nvSpPr>
          <p:cNvPr id="990" name="Google Shape;990;p72"/>
          <p:cNvSpPr/>
          <p:nvPr/>
        </p:nvSpPr>
        <p:spPr>
          <a:xfrm>
            <a:off x="3970926" y="387501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91" name="Google Shape;991;p72"/>
          <p:cNvSpPr/>
          <p:nvPr/>
        </p:nvSpPr>
        <p:spPr>
          <a:xfrm>
            <a:off x="4941468" y="387501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992" name="Google Shape;992;p72"/>
          <p:cNvSpPr/>
          <p:nvPr/>
        </p:nvSpPr>
        <p:spPr>
          <a:xfrm>
            <a:off x="6110237" y="3848365"/>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90"/>
                                        </p:tgtEl>
                                        <p:attrNameLst>
                                          <p:attrName>style.visibility</p:attrName>
                                        </p:attrNameLst>
                                      </p:cBhvr>
                                      <p:to>
                                        <p:strVal val="visible"/>
                                      </p:to>
                                    </p:set>
                                    <p:anim calcmode="lin" valueType="num">
                                      <p:cBhvr additive="base">
                                        <p:cTn id="7" dur="500"/>
                                        <p:tgtEl>
                                          <p:spTgt spid="990"/>
                                        </p:tgtEl>
                                        <p:attrNameLst>
                                          <p:attrName>ppt_w</p:attrName>
                                        </p:attrNameLst>
                                      </p:cBhvr>
                                      <p:tavLst>
                                        <p:tav tm="0">
                                          <p:val>
                                            <p:strVal val="0"/>
                                          </p:val>
                                        </p:tav>
                                        <p:tav tm="100000">
                                          <p:val>
                                            <p:strVal val="#ppt_w"/>
                                          </p:val>
                                        </p:tav>
                                      </p:tavLst>
                                    </p:anim>
                                    <p:anim calcmode="lin" valueType="num">
                                      <p:cBhvr additive="base">
                                        <p:cTn id="8" dur="500"/>
                                        <p:tgtEl>
                                          <p:spTgt spid="990"/>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991"/>
                                        </p:tgtEl>
                                        <p:attrNameLst>
                                          <p:attrName>style.visibility</p:attrName>
                                        </p:attrNameLst>
                                      </p:cBhvr>
                                      <p:to>
                                        <p:strVal val="visible"/>
                                      </p:to>
                                    </p:set>
                                    <p:anim calcmode="lin" valueType="num">
                                      <p:cBhvr additive="base">
                                        <p:cTn id="13" dur="500"/>
                                        <p:tgtEl>
                                          <p:spTgt spid="991"/>
                                        </p:tgtEl>
                                        <p:attrNameLst>
                                          <p:attrName>ppt_w</p:attrName>
                                        </p:attrNameLst>
                                      </p:cBhvr>
                                      <p:tavLst>
                                        <p:tav tm="0">
                                          <p:val>
                                            <p:strVal val="0"/>
                                          </p:val>
                                        </p:tav>
                                        <p:tav tm="100000">
                                          <p:val>
                                            <p:strVal val="#ppt_w"/>
                                          </p:val>
                                        </p:tav>
                                      </p:tavLst>
                                    </p:anim>
                                    <p:anim calcmode="lin" valueType="num">
                                      <p:cBhvr additive="base">
                                        <p:cTn id="14" dur="500"/>
                                        <p:tgtEl>
                                          <p:spTgt spid="991"/>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992"/>
                                        </p:tgtEl>
                                        <p:attrNameLst>
                                          <p:attrName>style.visibility</p:attrName>
                                        </p:attrNameLst>
                                      </p:cBhvr>
                                      <p:to>
                                        <p:strVal val="visible"/>
                                      </p:to>
                                    </p:set>
                                    <p:anim calcmode="lin" valueType="num">
                                      <p:cBhvr additive="base">
                                        <p:cTn id="19" dur="500"/>
                                        <p:tgtEl>
                                          <p:spTgt spid="992"/>
                                        </p:tgtEl>
                                        <p:attrNameLst>
                                          <p:attrName>ppt_w</p:attrName>
                                        </p:attrNameLst>
                                      </p:cBhvr>
                                      <p:tavLst>
                                        <p:tav tm="0">
                                          <p:val>
                                            <p:strVal val="0"/>
                                          </p:val>
                                        </p:tav>
                                        <p:tav tm="100000">
                                          <p:val>
                                            <p:strVal val="#ppt_w"/>
                                          </p:val>
                                        </p:tav>
                                      </p:tavLst>
                                    </p:anim>
                                    <p:anim calcmode="lin" valueType="num">
                                      <p:cBhvr additive="base">
                                        <p:cTn id="20" dur="500"/>
                                        <p:tgtEl>
                                          <p:spTgt spid="992"/>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97"/>
        <p:cNvGrpSpPr/>
        <p:nvPr/>
      </p:nvGrpSpPr>
      <p:grpSpPr>
        <a:xfrm>
          <a:off x="0" y="0"/>
          <a:ext cx="0" cy="0"/>
          <a:chOff x="0" y="0"/>
          <a:chExt cx="0" cy="0"/>
        </a:xfrm>
      </p:grpSpPr>
      <p:pic>
        <p:nvPicPr>
          <p:cNvPr id="998" name="Google Shape;998;p340"/>
          <p:cNvPicPr preferRelativeResize="0"/>
          <p:nvPr/>
        </p:nvPicPr>
        <p:blipFill rotWithShape="1">
          <a:blip r:embed="rId3">
            <a:alphaModFix/>
          </a:blip>
          <a:srcRect/>
          <a:stretch/>
        </p:blipFill>
        <p:spPr>
          <a:xfrm>
            <a:off x="990600" y="152400"/>
            <a:ext cx="7122809" cy="4838701"/>
          </a:xfrm>
          <a:prstGeom prst="rect">
            <a:avLst/>
          </a:prstGeom>
          <a:noFill/>
          <a:ln w="9525" cap="flat" cmpd="sng">
            <a:solidFill>
              <a:schemeClr val="dk2"/>
            </a:solidFill>
            <a:prstDash val="solid"/>
            <a:round/>
            <a:headEnd type="none" w="sm" len="sm"/>
            <a:tailEnd type="none" w="sm" len="sm"/>
          </a:ln>
        </p:spPr>
      </p:pic>
      <p:sp>
        <p:nvSpPr>
          <p:cNvPr id="999" name="Google Shape;999;p340"/>
          <p:cNvSpPr/>
          <p:nvPr/>
        </p:nvSpPr>
        <p:spPr>
          <a:xfrm>
            <a:off x="2226125" y="163275"/>
            <a:ext cx="3918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0" name="Google Shape;1000;p340"/>
          <p:cNvSpPr/>
          <p:nvPr/>
        </p:nvSpPr>
        <p:spPr>
          <a:xfrm>
            <a:off x="2617925" y="163275"/>
            <a:ext cx="43542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1" name="Google Shape;1001;p340"/>
          <p:cNvSpPr/>
          <p:nvPr/>
        </p:nvSpPr>
        <p:spPr>
          <a:xfrm>
            <a:off x="6972300" y="163275"/>
            <a:ext cx="1141200" cy="48387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05"/>
        <p:cNvGrpSpPr/>
        <p:nvPr/>
      </p:nvGrpSpPr>
      <p:grpSpPr>
        <a:xfrm>
          <a:off x="0" y="0"/>
          <a:ext cx="0" cy="0"/>
          <a:chOff x="0" y="0"/>
          <a:chExt cx="0" cy="0"/>
        </a:xfrm>
      </p:grpSpPr>
      <p:sp>
        <p:nvSpPr>
          <p:cNvPr id="1006" name="Google Shape;1006;p341"/>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Indication </a:t>
            </a:r>
          </a:p>
        </p:txBody>
      </p:sp>
      <p:sp>
        <p:nvSpPr>
          <p:cNvPr id="1007" name="Google Shape;1007;p341"/>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A reference table with indication names.</a:t>
            </a:r>
          </a:p>
          <a:p>
            <a:pPr lvl="0"/>
            <a:r>
              <a:rPr lang="en-GB" dirty="0">
                <a:sym typeface="Times New Roman"/>
              </a:rPr>
              <a:t>A regular expression “Regex Find All“ was applied to identify all event instances from the FAERS indications.</a:t>
            </a:r>
          </a:p>
          <a:p>
            <a:pPr lvl="0"/>
            <a:r>
              <a:rPr lang="en-GB" dirty="0">
                <a:sym typeface="Times New Roman"/>
              </a:rPr>
              <a:t>For each patient, a vector was created to indicate the indications  (1= Cancer and 2= Other indications of FAERS)</a:t>
            </a:r>
            <a:endParaRPr lang="en-GB" dirty="0"/>
          </a:p>
          <a:p>
            <a:pPr lvl="0"/>
            <a:endParaRPr lang="en-GB" dirty="0">
              <a:sym typeface="Times New Roman"/>
            </a:endParaRPr>
          </a:p>
        </p:txBody>
      </p:sp>
      <p:sp>
        <p:nvSpPr>
          <p:cNvPr id="1008" name="Google Shape;1008;p341"/>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58</a:t>
            </a:fld>
            <a:endParaRPr lang="en"/>
          </a:p>
        </p:txBody>
      </p:sp>
      <p:pic>
        <p:nvPicPr>
          <p:cNvPr id="1009" name="Google Shape;1009;p341"/>
          <p:cNvPicPr preferRelativeResize="0"/>
          <p:nvPr/>
        </p:nvPicPr>
        <p:blipFill rotWithShape="1">
          <a:blip r:embed="rId3">
            <a:alphaModFix/>
          </a:blip>
          <a:srcRect t="12494"/>
          <a:stretch/>
        </p:blipFill>
        <p:spPr>
          <a:xfrm>
            <a:off x="10700" y="4080751"/>
            <a:ext cx="9143999" cy="1062750"/>
          </a:xfrm>
          <a:prstGeom prst="rect">
            <a:avLst/>
          </a:prstGeom>
          <a:noFill/>
          <a:ln>
            <a:noFill/>
          </a:ln>
        </p:spPr>
      </p:pic>
      <p:pic>
        <p:nvPicPr>
          <p:cNvPr id="1010" name="Google Shape;1010;p341"/>
          <p:cNvPicPr preferRelativeResize="0"/>
          <p:nvPr/>
        </p:nvPicPr>
        <p:blipFill rotWithShape="1">
          <a:blip r:embed="rId4">
            <a:alphaModFix/>
          </a:blip>
          <a:srcRect/>
          <a:stretch/>
        </p:blipFill>
        <p:spPr>
          <a:xfrm>
            <a:off x="879775" y="4784000"/>
            <a:ext cx="857269" cy="359500"/>
          </a:xfrm>
          <a:prstGeom prst="rect">
            <a:avLst/>
          </a:prstGeom>
          <a:noFill/>
          <a:ln>
            <a:noFill/>
          </a:ln>
        </p:spPr>
      </p:pic>
      <p:pic>
        <p:nvPicPr>
          <p:cNvPr id="1011" name="Google Shape;1011;p341"/>
          <p:cNvPicPr preferRelativeResize="0"/>
          <p:nvPr/>
        </p:nvPicPr>
        <p:blipFill rotWithShape="1">
          <a:blip r:embed="rId4">
            <a:alphaModFix/>
          </a:blip>
          <a:srcRect/>
          <a:stretch/>
        </p:blipFill>
        <p:spPr>
          <a:xfrm>
            <a:off x="5448325" y="4901050"/>
            <a:ext cx="857275" cy="225850"/>
          </a:xfrm>
          <a:prstGeom prst="rect">
            <a:avLst/>
          </a:prstGeom>
          <a:noFill/>
          <a:ln>
            <a:noFill/>
          </a:ln>
        </p:spPr>
      </p:pic>
      <p:pic>
        <p:nvPicPr>
          <p:cNvPr id="1012" name="Google Shape;1012;p341"/>
          <p:cNvPicPr preferRelativeResize="0"/>
          <p:nvPr/>
        </p:nvPicPr>
        <p:blipFill rotWithShape="1">
          <a:blip r:embed="rId4">
            <a:alphaModFix/>
          </a:blip>
          <a:srcRect/>
          <a:stretch/>
        </p:blipFill>
        <p:spPr>
          <a:xfrm>
            <a:off x="6700976" y="4884335"/>
            <a:ext cx="578425" cy="242565"/>
          </a:xfrm>
          <a:prstGeom prst="rect">
            <a:avLst/>
          </a:prstGeom>
          <a:noFill/>
          <a:ln>
            <a:noFill/>
          </a:ln>
        </p:spPr>
      </p:pic>
      <p:pic>
        <p:nvPicPr>
          <p:cNvPr id="1013" name="Google Shape;1013;p341"/>
          <p:cNvPicPr preferRelativeResize="0"/>
          <p:nvPr/>
        </p:nvPicPr>
        <p:blipFill rotWithShape="1">
          <a:blip r:embed="rId4">
            <a:alphaModFix/>
          </a:blip>
          <a:srcRect/>
          <a:stretch/>
        </p:blipFill>
        <p:spPr>
          <a:xfrm>
            <a:off x="7872875" y="3862675"/>
            <a:ext cx="857269" cy="359500"/>
          </a:xfrm>
          <a:prstGeom prst="rect">
            <a:avLst/>
          </a:prstGeom>
          <a:noFill/>
          <a:ln>
            <a:noFill/>
          </a:ln>
        </p:spPr>
      </p:pic>
      <p:sp>
        <p:nvSpPr>
          <p:cNvPr id="1014" name="Google Shape;1014;p341"/>
          <p:cNvSpPr/>
          <p:nvPr/>
        </p:nvSpPr>
        <p:spPr>
          <a:xfrm>
            <a:off x="7222476" y="3967370"/>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14"/>
                                        </p:tgtEl>
                                        <p:attrNameLst>
                                          <p:attrName>style.visibility</p:attrName>
                                        </p:attrNameLst>
                                      </p:cBhvr>
                                      <p:to>
                                        <p:strVal val="visible"/>
                                      </p:to>
                                    </p:set>
                                    <p:anim calcmode="lin" valueType="num">
                                      <p:cBhvr additive="base">
                                        <p:cTn id="7" dur="500"/>
                                        <p:tgtEl>
                                          <p:spTgt spid="1014"/>
                                        </p:tgtEl>
                                        <p:attrNameLst>
                                          <p:attrName>ppt_w</p:attrName>
                                        </p:attrNameLst>
                                      </p:cBhvr>
                                      <p:tavLst>
                                        <p:tav tm="0">
                                          <p:val>
                                            <p:strVal val="0"/>
                                          </p:val>
                                        </p:tav>
                                        <p:tav tm="100000">
                                          <p:val>
                                            <p:strVal val="#ppt_w"/>
                                          </p:val>
                                        </p:tav>
                                      </p:tavLst>
                                    </p:anim>
                                    <p:anim calcmode="lin" valueType="num">
                                      <p:cBhvr additive="base">
                                        <p:cTn id="8" dur="500"/>
                                        <p:tgtEl>
                                          <p:spTgt spid="101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18"/>
        <p:cNvGrpSpPr/>
        <p:nvPr/>
      </p:nvGrpSpPr>
      <p:grpSpPr>
        <a:xfrm>
          <a:off x="0" y="0"/>
          <a:ext cx="0" cy="0"/>
          <a:chOff x="0" y="0"/>
          <a:chExt cx="0" cy="0"/>
        </a:xfrm>
      </p:grpSpPr>
      <p:pic>
        <p:nvPicPr>
          <p:cNvPr id="1019" name="Google Shape;1019;p44"/>
          <p:cNvPicPr preferRelativeResize="0"/>
          <p:nvPr/>
        </p:nvPicPr>
        <p:blipFill rotWithShape="1">
          <a:blip r:embed="rId3">
            <a:alphaModFix/>
          </a:blip>
          <a:srcRect/>
          <a:stretch/>
        </p:blipFill>
        <p:spPr>
          <a:xfrm>
            <a:off x="2278195" y="153466"/>
            <a:ext cx="4115824" cy="4645825"/>
          </a:xfrm>
          <a:prstGeom prst="rect">
            <a:avLst/>
          </a:prstGeom>
          <a:noFill/>
          <a:ln w="9525" cap="flat" cmpd="sng">
            <a:solidFill>
              <a:schemeClr val="dk2"/>
            </a:solidFill>
            <a:prstDash val="solid"/>
            <a:round/>
            <a:headEnd type="none" w="sm" len="sm"/>
            <a:tailEnd type="none" w="sm" len="sm"/>
          </a:ln>
        </p:spPr>
      </p:pic>
      <p:sp>
        <p:nvSpPr>
          <p:cNvPr id="1020" name="Google Shape;1020;p44"/>
          <p:cNvSpPr/>
          <p:nvPr/>
        </p:nvSpPr>
        <p:spPr>
          <a:xfrm>
            <a:off x="3376685" y="153466"/>
            <a:ext cx="1081200" cy="4662234"/>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1" name="Google Shape;1021;p44"/>
          <p:cNvSpPr/>
          <p:nvPr/>
        </p:nvSpPr>
        <p:spPr>
          <a:xfrm>
            <a:off x="4477442" y="153466"/>
            <a:ext cx="1927500" cy="81300"/>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17584-C7B4-2FA8-EE8B-81E5BB4EB2EC}"/>
              </a:ext>
            </a:extLst>
          </p:cNvPr>
          <p:cNvSpPr>
            <a:spLocks noGrp="1"/>
          </p:cNvSpPr>
          <p:nvPr>
            <p:ph type="title"/>
          </p:nvPr>
        </p:nvSpPr>
        <p:spPr>
          <a:xfrm>
            <a:off x="360000" y="258645"/>
            <a:ext cx="8427600" cy="362104"/>
          </a:xfrm>
        </p:spPr>
        <p:txBody>
          <a:bodyPr/>
          <a:lstStyle/>
          <a:p>
            <a:r>
              <a:rPr lang="en-US" dirty="0"/>
              <a:t>FAERS Applications</a:t>
            </a:r>
          </a:p>
        </p:txBody>
      </p:sp>
      <p:sp>
        <p:nvSpPr>
          <p:cNvPr id="3" name="Text Placeholder 2">
            <a:extLst>
              <a:ext uri="{FF2B5EF4-FFF2-40B4-BE49-F238E27FC236}">
                <a16:creationId xmlns:a16="http://schemas.microsoft.com/office/drawing/2014/main" id="{4BBB8912-D867-7039-DAA3-B7CDC1449060}"/>
              </a:ext>
            </a:extLst>
          </p:cNvPr>
          <p:cNvSpPr>
            <a:spLocks noGrp="1"/>
          </p:cNvSpPr>
          <p:nvPr>
            <p:ph idx="1"/>
          </p:nvPr>
        </p:nvSpPr>
        <p:spPr>
          <a:xfrm>
            <a:off x="360000" y="907200"/>
            <a:ext cx="8427600" cy="3664440"/>
          </a:xfrm>
        </p:spPr>
        <p:txBody>
          <a:bodyPr/>
          <a:lstStyle/>
          <a:p>
            <a:pPr lvl="0"/>
            <a:r>
              <a:rPr lang="en-US" dirty="0">
                <a:sym typeface="Times New Roman"/>
              </a:rPr>
              <a:t>Potential safety signals </a:t>
            </a:r>
          </a:p>
          <a:p>
            <a:r>
              <a:rPr lang="en-US" dirty="0">
                <a:sym typeface="Times New Roman"/>
              </a:rPr>
              <a:t>Assess the effectiveness of post market drug surveillance programs </a:t>
            </a:r>
          </a:p>
          <a:p>
            <a:r>
              <a:rPr lang="en-US" dirty="0">
                <a:sym typeface="Times New Roman"/>
              </a:rPr>
              <a:t>Evaluate drug utilization patterns</a:t>
            </a:r>
          </a:p>
          <a:p>
            <a:pPr lvl="0"/>
            <a:r>
              <a:rPr lang="en-US" dirty="0">
                <a:sym typeface="Times New Roman"/>
              </a:rPr>
              <a:t>Generate hypothesis for further investigation. </a:t>
            </a:r>
          </a:p>
          <a:p>
            <a:endParaRPr lang="en-US" dirty="0"/>
          </a:p>
        </p:txBody>
      </p:sp>
      <p:sp>
        <p:nvSpPr>
          <p:cNvPr id="7" name="Slide Number Placeholder 6">
            <a:extLst>
              <a:ext uri="{FF2B5EF4-FFF2-40B4-BE49-F238E27FC236}">
                <a16:creationId xmlns:a16="http://schemas.microsoft.com/office/drawing/2014/main" id="{6AD02254-8300-41B2-051E-1352C6C460BD}"/>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6</a:t>
            </a:fld>
            <a:endParaRPr lang="en-US" dirty="0"/>
          </a:p>
        </p:txBody>
      </p:sp>
      <p:pic>
        <p:nvPicPr>
          <p:cNvPr id="4" name="Google Shape;427;p12">
            <a:extLst>
              <a:ext uri="{FF2B5EF4-FFF2-40B4-BE49-F238E27FC236}">
                <a16:creationId xmlns:a16="http://schemas.microsoft.com/office/drawing/2014/main" id="{A0B3C22D-875E-0034-F878-0D88074AF654}"/>
              </a:ext>
            </a:extLst>
          </p:cNvPr>
          <p:cNvPicPr preferRelativeResize="0"/>
          <p:nvPr/>
        </p:nvPicPr>
        <p:blipFill rotWithShape="1">
          <a:blip r:embed="rId2">
            <a:alphaModFix/>
          </a:blip>
          <a:srcRect b="9329"/>
          <a:stretch/>
        </p:blipFill>
        <p:spPr>
          <a:xfrm>
            <a:off x="6172200" y="1953897"/>
            <a:ext cx="2332200" cy="2246673"/>
          </a:xfrm>
          <a:prstGeom prst="rect">
            <a:avLst/>
          </a:prstGeom>
          <a:noFill/>
          <a:ln>
            <a:noFill/>
          </a:ln>
        </p:spPr>
      </p:pic>
    </p:spTree>
    <p:extLst>
      <p:ext uri="{BB962C8B-B14F-4D97-AF65-F5344CB8AC3E}">
        <p14:creationId xmlns:p14="http://schemas.microsoft.com/office/powerpoint/2010/main" val="36570143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25"/>
        <p:cNvGrpSpPr/>
        <p:nvPr/>
      </p:nvGrpSpPr>
      <p:grpSpPr>
        <a:xfrm>
          <a:off x="0" y="0"/>
          <a:ext cx="0" cy="0"/>
          <a:chOff x="0" y="0"/>
          <a:chExt cx="0" cy="0"/>
        </a:xfrm>
      </p:grpSpPr>
      <p:sp>
        <p:nvSpPr>
          <p:cNvPr id="1026" name="Google Shape;1026;p342"/>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Reaction </a:t>
            </a:r>
          </a:p>
        </p:txBody>
      </p:sp>
      <p:sp>
        <p:nvSpPr>
          <p:cNvPr id="1027" name="Google Shape;1027;p342"/>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endParaRPr lang="en-GB" dirty="0">
              <a:sym typeface="Times New Roman"/>
            </a:endParaRPr>
          </a:p>
          <a:p>
            <a:pPr lvl="0"/>
            <a:r>
              <a:rPr lang="en-GB" dirty="0">
                <a:sym typeface="Times New Roman"/>
              </a:rPr>
              <a:t>A reference table was used, hypertensive events </a:t>
            </a:r>
            <a:endParaRPr lang="en-GB" dirty="0"/>
          </a:p>
          <a:p>
            <a:pPr lvl="0"/>
            <a:r>
              <a:rPr lang="en-GB" dirty="0">
                <a:sym typeface="Times New Roman"/>
              </a:rPr>
              <a:t>We used The “Reference Row Splitter” to extract the intances from FAERS and assign binary values. </a:t>
            </a:r>
            <a:endParaRPr lang="en-GB" dirty="0"/>
          </a:p>
        </p:txBody>
      </p:sp>
      <p:sp>
        <p:nvSpPr>
          <p:cNvPr id="1028" name="Google Shape;1028;p342"/>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60</a:t>
            </a:fld>
            <a:endParaRPr lang="en"/>
          </a:p>
        </p:txBody>
      </p:sp>
      <p:pic>
        <p:nvPicPr>
          <p:cNvPr id="1029" name="Google Shape;1029;p342"/>
          <p:cNvPicPr preferRelativeResize="0"/>
          <p:nvPr/>
        </p:nvPicPr>
        <p:blipFill rotWithShape="1">
          <a:blip r:embed="rId3">
            <a:alphaModFix/>
          </a:blip>
          <a:srcRect t="9222"/>
          <a:stretch/>
        </p:blipFill>
        <p:spPr>
          <a:xfrm>
            <a:off x="10700" y="3827325"/>
            <a:ext cx="9144001" cy="1316175"/>
          </a:xfrm>
          <a:prstGeom prst="rect">
            <a:avLst/>
          </a:prstGeom>
          <a:noFill/>
          <a:ln>
            <a:noFill/>
          </a:ln>
        </p:spPr>
      </p:pic>
      <p:pic>
        <p:nvPicPr>
          <p:cNvPr id="1030" name="Google Shape;1030;p342"/>
          <p:cNvPicPr preferRelativeResize="0"/>
          <p:nvPr/>
        </p:nvPicPr>
        <p:blipFill rotWithShape="1">
          <a:blip r:embed="rId4">
            <a:alphaModFix/>
          </a:blip>
          <a:srcRect/>
          <a:stretch/>
        </p:blipFill>
        <p:spPr>
          <a:xfrm>
            <a:off x="3991838" y="3658300"/>
            <a:ext cx="1160325" cy="359500"/>
          </a:xfrm>
          <a:prstGeom prst="rect">
            <a:avLst/>
          </a:prstGeom>
          <a:noFill/>
          <a:ln>
            <a:noFill/>
          </a:ln>
        </p:spPr>
      </p:pic>
      <p:pic>
        <p:nvPicPr>
          <p:cNvPr id="1031" name="Google Shape;1031;p342"/>
          <p:cNvPicPr preferRelativeResize="0"/>
          <p:nvPr/>
        </p:nvPicPr>
        <p:blipFill rotWithShape="1">
          <a:blip r:embed="rId4">
            <a:alphaModFix/>
          </a:blip>
          <a:srcRect/>
          <a:stretch/>
        </p:blipFill>
        <p:spPr>
          <a:xfrm>
            <a:off x="6448575" y="4125000"/>
            <a:ext cx="935175" cy="99775"/>
          </a:xfrm>
          <a:prstGeom prst="rect">
            <a:avLst/>
          </a:prstGeom>
          <a:noFill/>
          <a:ln>
            <a:noFill/>
          </a:ln>
        </p:spPr>
      </p:pic>
      <p:pic>
        <p:nvPicPr>
          <p:cNvPr id="1032" name="Google Shape;1032;p342"/>
          <p:cNvPicPr preferRelativeResize="0"/>
          <p:nvPr/>
        </p:nvPicPr>
        <p:blipFill rotWithShape="1">
          <a:blip r:embed="rId4">
            <a:alphaModFix/>
          </a:blip>
          <a:srcRect/>
          <a:stretch/>
        </p:blipFill>
        <p:spPr>
          <a:xfrm>
            <a:off x="7781225" y="3827325"/>
            <a:ext cx="935175" cy="168975"/>
          </a:xfrm>
          <a:prstGeom prst="rect">
            <a:avLst/>
          </a:prstGeom>
          <a:noFill/>
          <a:ln>
            <a:noFill/>
          </a:ln>
        </p:spPr>
      </p:pic>
      <p:sp>
        <p:nvSpPr>
          <p:cNvPr id="1033" name="Google Shape;1033;p342"/>
          <p:cNvSpPr/>
          <p:nvPr/>
        </p:nvSpPr>
        <p:spPr>
          <a:xfrm>
            <a:off x="6817012" y="3554113"/>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3"/>
                                        </p:tgtEl>
                                        <p:attrNameLst>
                                          <p:attrName>style.visibility</p:attrName>
                                        </p:attrNameLst>
                                      </p:cBhvr>
                                      <p:to>
                                        <p:strVal val="visible"/>
                                      </p:to>
                                    </p:set>
                                    <p:anim calcmode="lin" valueType="num">
                                      <p:cBhvr additive="base">
                                        <p:cTn id="7" dur="500"/>
                                        <p:tgtEl>
                                          <p:spTgt spid="1033"/>
                                        </p:tgtEl>
                                        <p:attrNameLst>
                                          <p:attrName>ppt_w</p:attrName>
                                        </p:attrNameLst>
                                      </p:cBhvr>
                                      <p:tavLst>
                                        <p:tav tm="0">
                                          <p:val>
                                            <p:strVal val="0"/>
                                          </p:val>
                                        </p:tav>
                                        <p:tav tm="100000">
                                          <p:val>
                                            <p:strVal val="#ppt_w"/>
                                          </p:val>
                                        </p:tav>
                                      </p:tavLst>
                                    </p:anim>
                                    <p:anim calcmode="lin" valueType="num">
                                      <p:cBhvr additive="base">
                                        <p:cTn id="8" dur="500"/>
                                        <p:tgtEl>
                                          <p:spTgt spid="103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37"/>
        <p:cNvGrpSpPr/>
        <p:nvPr/>
      </p:nvGrpSpPr>
      <p:grpSpPr>
        <a:xfrm>
          <a:off x="0" y="0"/>
          <a:ext cx="0" cy="0"/>
          <a:chOff x="0" y="0"/>
          <a:chExt cx="0" cy="0"/>
        </a:xfrm>
      </p:grpSpPr>
      <p:pic>
        <p:nvPicPr>
          <p:cNvPr id="1038" name="Google Shape;1038;p49"/>
          <p:cNvPicPr preferRelativeResize="0"/>
          <p:nvPr/>
        </p:nvPicPr>
        <p:blipFill rotWithShape="1">
          <a:blip r:embed="rId3">
            <a:alphaModFix/>
          </a:blip>
          <a:srcRect r="26824"/>
          <a:stretch/>
        </p:blipFill>
        <p:spPr>
          <a:xfrm>
            <a:off x="2072641" y="326430"/>
            <a:ext cx="4593079" cy="4490639"/>
          </a:xfrm>
          <a:prstGeom prst="rect">
            <a:avLst/>
          </a:prstGeom>
          <a:noFill/>
          <a:ln w="9525" cap="flat" cmpd="sng">
            <a:solidFill>
              <a:schemeClr val="dk1"/>
            </a:solidFill>
            <a:prstDash val="solid"/>
            <a:round/>
            <a:headEnd type="none" w="sm" len="sm"/>
            <a:tailEnd type="none" w="sm" len="sm"/>
          </a:ln>
        </p:spPr>
      </p:pic>
      <p:sp>
        <p:nvSpPr>
          <p:cNvPr id="1039" name="Google Shape;1039;p49"/>
          <p:cNvSpPr/>
          <p:nvPr/>
        </p:nvSpPr>
        <p:spPr>
          <a:xfrm>
            <a:off x="2580830" y="326430"/>
            <a:ext cx="4084889" cy="4490639"/>
          </a:xfrm>
          <a:prstGeom prst="rect">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525">
          <a:extLst>
            <a:ext uri="{FF2B5EF4-FFF2-40B4-BE49-F238E27FC236}">
              <a16:creationId xmlns:a16="http://schemas.microsoft.com/office/drawing/2014/main" id="{0AF0DAA9-9CDE-9BCE-1B2B-E5044FD4C7A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C91A8FE-6B3F-B3E8-AB02-FEFE17E1AE77}"/>
              </a:ext>
            </a:extLst>
          </p:cNvPr>
          <p:cNvSpPr>
            <a:spLocks noGrp="1"/>
          </p:cNvSpPr>
          <p:nvPr>
            <p:ph type="ctrTitle"/>
          </p:nvPr>
        </p:nvSpPr>
        <p:spPr/>
        <p:txBody>
          <a:bodyPr>
            <a:normAutofit/>
          </a:bodyPr>
          <a:lstStyle/>
          <a:p>
            <a:r>
              <a:rPr lang="en-US" dirty="0"/>
              <a:t>Results</a:t>
            </a:r>
          </a:p>
        </p:txBody>
      </p:sp>
    </p:spTree>
    <p:extLst>
      <p:ext uri="{BB962C8B-B14F-4D97-AF65-F5344CB8AC3E}">
        <p14:creationId xmlns:p14="http://schemas.microsoft.com/office/powerpoint/2010/main" val="3460294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63"/>
        <p:cNvGrpSpPr/>
        <p:nvPr/>
      </p:nvGrpSpPr>
      <p:grpSpPr>
        <a:xfrm>
          <a:off x="0" y="0"/>
          <a:ext cx="0" cy="0"/>
          <a:chOff x="0" y="0"/>
          <a:chExt cx="0" cy="0"/>
        </a:xfrm>
      </p:grpSpPr>
      <p:sp>
        <p:nvSpPr>
          <p:cNvPr id="1064" name="Google Shape;1064;p345"/>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Data Visualization </a:t>
            </a:r>
          </a:p>
        </p:txBody>
      </p:sp>
      <p:sp>
        <p:nvSpPr>
          <p:cNvPr id="1065" name="Google Shape;1065;p345"/>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Extracted the hypertension reaction and aggregate the reactions according to groups.</a:t>
            </a:r>
            <a:endParaRPr lang="en-GB" dirty="0"/>
          </a:p>
          <a:p>
            <a:pPr lvl="0"/>
            <a:r>
              <a:rPr lang="en-GB" dirty="0">
                <a:sym typeface="Times New Roman"/>
              </a:rPr>
              <a:t>“Rule Engine” to set queries (1 = Events without Drug, 2 = Events With Drug)</a:t>
            </a:r>
            <a:endParaRPr lang="en-GB" dirty="0"/>
          </a:p>
          <a:p>
            <a:pPr lvl="0"/>
            <a:endParaRPr lang="en-GB" dirty="0">
              <a:sym typeface="Times New Roman"/>
            </a:endParaRPr>
          </a:p>
        </p:txBody>
      </p:sp>
      <p:sp>
        <p:nvSpPr>
          <p:cNvPr id="1066" name="Google Shape;1066;p345"/>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63</a:t>
            </a:fld>
            <a:endParaRPr lang="en"/>
          </a:p>
        </p:txBody>
      </p:sp>
      <p:pic>
        <p:nvPicPr>
          <p:cNvPr id="1067" name="Google Shape;1067;p345"/>
          <p:cNvPicPr preferRelativeResize="0"/>
          <p:nvPr/>
        </p:nvPicPr>
        <p:blipFill rotWithShape="1">
          <a:blip r:embed="rId3">
            <a:alphaModFix/>
          </a:blip>
          <a:srcRect t="901" b="29743"/>
          <a:stretch/>
        </p:blipFill>
        <p:spPr>
          <a:xfrm>
            <a:off x="2059205" y="3208020"/>
            <a:ext cx="5200550" cy="1190438"/>
          </a:xfrm>
          <a:prstGeom prst="rect">
            <a:avLst/>
          </a:prstGeom>
          <a:noFill/>
          <a:ln>
            <a:noFill/>
          </a:ln>
        </p:spPr>
      </p:pic>
      <p:sp>
        <p:nvSpPr>
          <p:cNvPr id="1068" name="Google Shape;1068;p345"/>
          <p:cNvSpPr/>
          <p:nvPr/>
        </p:nvSpPr>
        <p:spPr>
          <a:xfrm>
            <a:off x="2709832" y="2810379"/>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1071" name="Google Shape;1071;p345"/>
          <p:cNvPicPr preferRelativeResize="0"/>
          <p:nvPr/>
        </p:nvPicPr>
        <p:blipFill rotWithShape="1">
          <a:blip r:embed="rId4">
            <a:alphaModFix/>
          </a:blip>
          <a:srcRect/>
          <a:stretch/>
        </p:blipFill>
        <p:spPr>
          <a:xfrm rot="5400000">
            <a:off x="4247711" y="2144308"/>
            <a:ext cx="485843" cy="4393771"/>
          </a:xfrm>
          <a:prstGeom prst="rect">
            <a:avLst/>
          </a:prstGeom>
          <a:noFill/>
          <a:ln>
            <a:noFill/>
          </a:ln>
        </p:spPr>
      </p:pic>
      <p:pic>
        <p:nvPicPr>
          <p:cNvPr id="1072" name="Google Shape;1072;p345"/>
          <p:cNvPicPr preferRelativeResize="0"/>
          <p:nvPr/>
        </p:nvPicPr>
        <p:blipFill rotWithShape="1">
          <a:blip r:embed="rId4">
            <a:alphaModFix/>
          </a:blip>
          <a:srcRect/>
          <a:stretch/>
        </p:blipFill>
        <p:spPr>
          <a:xfrm>
            <a:off x="2119240" y="3315300"/>
            <a:ext cx="485843" cy="809738"/>
          </a:xfrm>
          <a:prstGeom prst="rect">
            <a:avLst/>
          </a:prstGeom>
          <a:noFill/>
          <a:ln>
            <a:noFill/>
          </a:ln>
        </p:spPr>
      </p:pic>
      <p:sp>
        <p:nvSpPr>
          <p:cNvPr id="3" name="Google Shape;1068;p345">
            <a:extLst>
              <a:ext uri="{FF2B5EF4-FFF2-40B4-BE49-F238E27FC236}">
                <a16:creationId xmlns:a16="http://schemas.microsoft.com/office/drawing/2014/main" id="{8771D98C-CE77-0A5F-43C9-5002544ECD57}"/>
              </a:ext>
            </a:extLst>
          </p:cNvPr>
          <p:cNvSpPr/>
          <p:nvPr/>
        </p:nvSpPr>
        <p:spPr>
          <a:xfrm>
            <a:off x="5943600" y="2754297"/>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 name="Google Shape;1068;p345">
            <a:extLst>
              <a:ext uri="{FF2B5EF4-FFF2-40B4-BE49-F238E27FC236}">
                <a16:creationId xmlns:a16="http://schemas.microsoft.com/office/drawing/2014/main" id="{B4EBFA35-7AE2-44DD-8876-5BF3158608DD}"/>
              </a:ext>
            </a:extLst>
          </p:cNvPr>
          <p:cNvSpPr/>
          <p:nvPr/>
        </p:nvSpPr>
        <p:spPr>
          <a:xfrm>
            <a:off x="6811673" y="3325553"/>
            <a:ext cx="198300" cy="377400"/>
          </a:xfrm>
          <a:prstGeom prst="downArrow">
            <a:avLst>
              <a:gd name="adj1" fmla="val 50000"/>
              <a:gd name="adj2" fmla="val 50000"/>
            </a:avLst>
          </a:prstGeom>
          <a:solidFill>
            <a:srgbClr val="FF0000"/>
          </a:solid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68"/>
                                        </p:tgtEl>
                                        <p:attrNameLst>
                                          <p:attrName>style.visibility</p:attrName>
                                        </p:attrNameLst>
                                      </p:cBhvr>
                                      <p:to>
                                        <p:strVal val="visible"/>
                                      </p:to>
                                    </p:set>
                                    <p:anim calcmode="lin" valueType="num">
                                      <p:cBhvr additive="base">
                                        <p:cTn id="7" dur="500"/>
                                        <p:tgtEl>
                                          <p:spTgt spid="1068"/>
                                        </p:tgtEl>
                                        <p:attrNameLst>
                                          <p:attrName>ppt_w</p:attrName>
                                        </p:attrNameLst>
                                      </p:cBhvr>
                                      <p:tavLst>
                                        <p:tav tm="0">
                                          <p:val>
                                            <p:strVal val="0"/>
                                          </p:val>
                                        </p:tav>
                                        <p:tav tm="100000">
                                          <p:val>
                                            <p:strVal val="#ppt_w"/>
                                          </p:val>
                                        </p:tav>
                                      </p:tavLst>
                                    </p:anim>
                                    <p:anim calcmode="lin" valueType="num">
                                      <p:cBhvr additive="base">
                                        <p:cTn id="8" dur="500"/>
                                        <p:tgtEl>
                                          <p:spTgt spid="1068"/>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ppt_w</p:attrName>
                                        </p:attrNameLst>
                                      </p:cBhvr>
                                      <p:tavLst>
                                        <p:tav tm="0">
                                          <p:val>
                                            <p:strVal val="0"/>
                                          </p:val>
                                        </p:tav>
                                        <p:tav tm="100000">
                                          <p:val>
                                            <p:strVal val="#ppt_w"/>
                                          </p:val>
                                        </p:tav>
                                      </p:tavLst>
                                    </p:anim>
                                    <p:anim calcmode="lin" valueType="num">
                                      <p:cBhvr additive="base">
                                        <p:cTn id="14" dur="500"/>
                                        <p:tgtEl>
                                          <p:spTgt spid="3"/>
                                        </p:tgtEl>
                                        <p:attrNameLst>
                                          <p:attrName>ppt_h</p:attrName>
                                        </p:attrNameLst>
                                      </p:cBhvr>
                                      <p:tavLst>
                                        <p:tav tm="0">
                                          <p:val>
                                            <p:str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ppt_w</p:attrName>
                                        </p:attrNameLst>
                                      </p:cBhvr>
                                      <p:tavLst>
                                        <p:tav tm="0">
                                          <p:val>
                                            <p:strVal val="0"/>
                                          </p:val>
                                        </p:tav>
                                        <p:tav tm="100000">
                                          <p:val>
                                            <p:strVal val="#ppt_w"/>
                                          </p:val>
                                        </p:tav>
                                      </p:tavLst>
                                    </p:anim>
                                    <p:anim calcmode="lin" valueType="num">
                                      <p:cBhvr additive="base">
                                        <p:cTn id="20" dur="500"/>
                                        <p:tgtEl>
                                          <p:spTgt spid="4"/>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76"/>
        <p:cNvGrpSpPr/>
        <p:nvPr/>
      </p:nvGrpSpPr>
      <p:grpSpPr>
        <a:xfrm>
          <a:off x="0" y="0"/>
          <a:ext cx="0" cy="0"/>
          <a:chOff x="0" y="0"/>
          <a:chExt cx="0" cy="0"/>
        </a:xfrm>
      </p:grpSpPr>
      <p:sp>
        <p:nvSpPr>
          <p:cNvPr id="1077" name="Google Shape;1077;p346"/>
          <p:cNvSpPr txBox="1">
            <a:spLocks noGrp="1"/>
          </p:cNvSpPr>
          <p:nvPr>
            <p:ph type="sldNum" sz="quarter" idx="12"/>
          </p:nvPr>
        </p:nvSpPr>
        <p:spPr>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rgbClr val="000000"/>
              </a:buClr>
              <a:buSzPts val="1300"/>
              <a:buFont typeface="Arial"/>
              <a:buNone/>
            </a:pPr>
            <a:fld id="{00000000-1234-1234-1234-123412341234}" type="slidenum">
              <a:rPr lang="en"/>
              <a:t>64</a:t>
            </a:fld>
            <a:endParaRPr/>
          </a:p>
        </p:txBody>
      </p:sp>
      <p:pic>
        <p:nvPicPr>
          <p:cNvPr id="1078" name="Google Shape;1078;p346"/>
          <p:cNvPicPr preferRelativeResize="0"/>
          <p:nvPr/>
        </p:nvPicPr>
        <p:blipFill rotWithShape="1">
          <a:blip r:embed="rId3">
            <a:alphaModFix/>
          </a:blip>
          <a:srcRect/>
          <a:stretch/>
        </p:blipFill>
        <p:spPr>
          <a:xfrm>
            <a:off x="2061275" y="288700"/>
            <a:ext cx="5021450" cy="2826705"/>
          </a:xfrm>
          <a:prstGeom prst="rect">
            <a:avLst/>
          </a:prstGeom>
          <a:noFill/>
          <a:ln w="9525" cap="flat" cmpd="sng">
            <a:solidFill>
              <a:schemeClr val="tx1"/>
            </a:solidFill>
            <a:prstDash val="solid"/>
            <a:round/>
            <a:headEnd type="none" w="sm" len="sm"/>
            <a:tailEnd type="none" w="sm" len="sm"/>
          </a:ln>
        </p:spPr>
      </p:pic>
      <p:graphicFrame>
        <p:nvGraphicFramePr>
          <p:cNvPr id="1079" name="Google Shape;1079;p346"/>
          <p:cNvGraphicFramePr/>
          <p:nvPr>
            <p:extLst>
              <p:ext uri="{D42A27DB-BD31-4B8C-83A1-F6EECF244321}">
                <p14:modId xmlns:p14="http://schemas.microsoft.com/office/powerpoint/2010/main" val="3731105613"/>
              </p:ext>
            </p:extLst>
          </p:nvPr>
        </p:nvGraphicFramePr>
        <p:xfrm>
          <a:off x="2092271" y="3271710"/>
          <a:ext cx="5021450" cy="1583090"/>
        </p:xfrm>
        <a:graphic>
          <a:graphicData uri="http://schemas.openxmlformats.org/drawingml/2006/table">
            <a:tbl>
              <a:tblPr>
                <a:noFill/>
              </a:tblPr>
              <a:tblGrid>
                <a:gridCol w="2510725">
                  <a:extLst>
                    <a:ext uri="{9D8B030D-6E8A-4147-A177-3AD203B41FA5}">
                      <a16:colId xmlns:a16="http://schemas.microsoft.com/office/drawing/2014/main" val="20000"/>
                    </a:ext>
                  </a:extLst>
                </a:gridCol>
                <a:gridCol w="2510725">
                  <a:extLst>
                    <a:ext uri="{9D8B030D-6E8A-4147-A177-3AD203B41FA5}">
                      <a16:colId xmlns:a16="http://schemas.microsoft.com/office/drawing/2014/main" val="20001"/>
                    </a:ext>
                  </a:extLst>
                </a:gridCol>
              </a:tblGrid>
              <a:tr h="0">
                <a:tc>
                  <a:txBody>
                    <a:bodyPr/>
                    <a:lstStyle/>
                    <a:p>
                      <a:pPr marL="0" marR="0" lvl="0" indent="0" algn="ctr" rtl="0">
                        <a:lnSpc>
                          <a:spcPct val="100000"/>
                        </a:lnSpc>
                        <a:spcBef>
                          <a:spcPts val="0"/>
                        </a:spcBef>
                        <a:spcAft>
                          <a:spcPts val="0"/>
                        </a:spcAft>
                        <a:buClr>
                          <a:srgbClr val="000000"/>
                        </a:buClr>
                        <a:buSzPts val="1700"/>
                        <a:buFont typeface="Arial"/>
                        <a:buNone/>
                      </a:pPr>
                      <a:r>
                        <a:rPr lang="en" sz="1400" u="none" strike="noStrike" cap="none" dirty="0">
                          <a:solidFill>
                            <a:schemeClr val="lt1"/>
                          </a:solidFill>
                          <a:latin typeface="Times New Roman"/>
                          <a:ea typeface="Times New Roman"/>
                          <a:cs typeface="Times New Roman"/>
                          <a:sym typeface="Times New Roman"/>
                        </a:rPr>
                        <a:t>Bevacizumab-induced Hypertensive event without aspirin </a:t>
                      </a:r>
                      <a:endParaRPr dirty="0"/>
                    </a:p>
                    <a:p>
                      <a:pPr marL="0" marR="0" lvl="0" indent="0" algn="ctr" rtl="0">
                        <a:lnSpc>
                          <a:spcPct val="100000"/>
                        </a:lnSpc>
                        <a:spcBef>
                          <a:spcPts val="0"/>
                        </a:spcBef>
                        <a:spcAft>
                          <a:spcPts val="0"/>
                        </a:spcAft>
                        <a:buClr>
                          <a:srgbClr val="000000"/>
                        </a:buClr>
                        <a:buSzPts val="1700"/>
                        <a:buFont typeface="Arial"/>
                        <a:buNone/>
                      </a:pPr>
                      <a:endParaRPr sz="1400" b="1" u="none" strike="noStrike" cap="none" dirty="0">
                        <a:solidFill>
                          <a:schemeClr val="lt1"/>
                        </a:solidFill>
                        <a:latin typeface="Times New Roman"/>
                        <a:ea typeface="Times New Roman"/>
                        <a:cs typeface="Times New Roman"/>
                        <a:sym typeface="Times New Roman"/>
                      </a:endParaRPr>
                    </a:p>
                  </a:txBody>
                  <a:tcPr marL="91425" marR="91425" marT="91425" marB="91425">
                    <a:solidFill>
                      <a:schemeClr val="tx1">
                        <a:lumMod val="65000"/>
                        <a:lumOff val="35000"/>
                      </a:schemeClr>
                    </a:solidFill>
                  </a:tcPr>
                </a:tc>
                <a:tc>
                  <a:txBody>
                    <a:bodyPr/>
                    <a:lstStyle/>
                    <a:p>
                      <a:pPr marL="0" marR="0" lvl="0" indent="0" algn="ctr" rtl="0">
                        <a:lnSpc>
                          <a:spcPct val="100000"/>
                        </a:lnSpc>
                        <a:spcBef>
                          <a:spcPts val="0"/>
                        </a:spcBef>
                        <a:spcAft>
                          <a:spcPts val="0"/>
                        </a:spcAft>
                        <a:buNone/>
                      </a:pPr>
                      <a:r>
                        <a:rPr lang="en" sz="1400" u="none" strike="noStrike" cap="none" dirty="0">
                          <a:solidFill>
                            <a:schemeClr val="lt1"/>
                          </a:solidFill>
                          <a:latin typeface="Times New Roman"/>
                          <a:ea typeface="Times New Roman"/>
                          <a:cs typeface="Times New Roman"/>
                          <a:sym typeface="Times New Roman"/>
                        </a:rPr>
                        <a:t>Bevacizumab-induced Hypertensive event with aspirin </a:t>
                      </a:r>
                      <a:endParaRPr dirty="0"/>
                    </a:p>
                  </a:txBody>
                  <a:tcPr marL="91425" marR="91425" marT="91425" marB="91425">
                    <a:solidFill>
                      <a:schemeClr val="tx1">
                        <a:lumMod val="65000"/>
                        <a:lumOff val="35000"/>
                      </a:schemeClr>
                    </a:solidFill>
                  </a:tcPr>
                </a:tc>
                <a:extLst>
                  <a:ext uri="{0D108BD9-81ED-4DB2-BD59-A6C34878D82A}">
                    <a16:rowId xmlns:a16="http://schemas.microsoft.com/office/drawing/2014/main" val="10000"/>
                  </a:ext>
                </a:extLst>
              </a:tr>
              <a:tr h="546800">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a:ea typeface="Times New Roman"/>
                          <a:cs typeface="Times New Roman"/>
                          <a:sym typeface="Times New Roman"/>
                        </a:rPr>
                        <a:t>607 </a:t>
                      </a:r>
                      <a:endParaRPr sz="1400" u="none" strike="noStrike" cap="none" dirty="0">
                        <a:latin typeface="Times New Roman"/>
                        <a:ea typeface="Times New Roman"/>
                        <a:cs typeface="Times New Roman"/>
                        <a:sym typeface="Times New Roman"/>
                      </a:endParaRPr>
                    </a:p>
                  </a:txBody>
                  <a:tcPr marL="91425" marR="91425" marT="91425" marB="91425">
                    <a:solidFill>
                      <a:schemeClr val="bg1">
                        <a:lumMod val="65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a:ea typeface="Times New Roman"/>
                          <a:cs typeface="Times New Roman"/>
                          <a:sym typeface="Times New Roman"/>
                        </a:rPr>
                        <a:t>62</a:t>
                      </a:r>
                      <a:endParaRPr sz="1400" u="none" strike="noStrike" cap="none" dirty="0">
                        <a:latin typeface="Times New Roman"/>
                        <a:ea typeface="Times New Roman"/>
                        <a:cs typeface="Times New Roman"/>
                        <a:sym typeface="Times New Roman"/>
                      </a:endParaRPr>
                    </a:p>
                  </a:txBody>
                  <a:tcPr marL="91425" marR="91425" marT="91425" marB="91425">
                    <a:solidFill>
                      <a:schemeClr val="bg1">
                        <a:lumMod val="65000"/>
                      </a:schemeClr>
                    </a:solidFill>
                  </a:tcPr>
                </a:tc>
                <a:extLst>
                  <a:ext uri="{0D108BD9-81ED-4DB2-BD59-A6C34878D82A}">
                    <a16:rowId xmlns:a16="http://schemas.microsoft.com/office/drawing/2014/main" val="10001"/>
                  </a:ext>
                </a:extLst>
              </a:tr>
            </a:tbl>
          </a:graphicData>
        </a:graphic>
      </p:graphicFrame>
      <p:sp>
        <p:nvSpPr>
          <p:cNvPr id="1082" name="Google Shape;1082;p346"/>
          <p:cNvSpPr txBox="1"/>
          <p:nvPr/>
        </p:nvSpPr>
        <p:spPr>
          <a:xfrm>
            <a:off x="2933222" y="1702052"/>
            <a:ext cx="1669774"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000" b="0" i="0" u="none" strike="noStrike" cap="none">
                <a:solidFill>
                  <a:srgbClr val="000000"/>
                </a:solidFill>
                <a:latin typeface="Times New Roman"/>
                <a:ea typeface="Times New Roman"/>
                <a:cs typeface="Times New Roman"/>
                <a:sym typeface="Times New Roman"/>
              </a:rPr>
              <a:t>Bevacizumab alone </a:t>
            </a:r>
            <a:endParaRPr/>
          </a:p>
        </p:txBody>
      </p:sp>
      <p:sp>
        <p:nvSpPr>
          <p:cNvPr id="1083" name="Google Shape;1083;p346"/>
          <p:cNvSpPr txBox="1"/>
          <p:nvPr/>
        </p:nvSpPr>
        <p:spPr>
          <a:xfrm>
            <a:off x="4854787" y="1714452"/>
            <a:ext cx="1669774" cy="2462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 sz="1000" b="0" i="0" u="none" strike="noStrike" cap="none">
                <a:solidFill>
                  <a:srgbClr val="000000"/>
                </a:solidFill>
                <a:latin typeface="Times New Roman"/>
                <a:ea typeface="Times New Roman"/>
                <a:cs typeface="Times New Roman"/>
                <a:sym typeface="Times New Roman"/>
              </a:rPr>
              <a:t>Bevacizumab + Aspirin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87"/>
        <p:cNvGrpSpPr/>
        <p:nvPr/>
      </p:nvGrpSpPr>
      <p:grpSpPr>
        <a:xfrm>
          <a:off x="0" y="0"/>
          <a:ext cx="0" cy="0"/>
          <a:chOff x="0" y="0"/>
          <a:chExt cx="0" cy="0"/>
        </a:xfrm>
      </p:grpSpPr>
      <p:sp>
        <p:nvSpPr>
          <p:cNvPr id="1088" name="Google Shape;1088;p76"/>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Cases Identified </a:t>
            </a:r>
          </a:p>
        </p:txBody>
      </p:sp>
      <p:sp>
        <p:nvSpPr>
          <p:cNvPr id="1089" name="Google Shape;1089;p76"/>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Arial"/>
              </a:rPr>
              <a:t>BEV - ASA case differences : 130 </a:t>
            </a:r>
          </a:p>
          <a:p>
            <a:pPr lvl="0"/>
            <a:r>
              <a:rPr lang="en-GB" dirty="0">
                <a:sym typeface="Arial"/>
              </a:rPr>
              <a:t>BEV + ASA case differences : 544</a:t>
            </a:r>
            <a:endParaRPr lang="en-GB" dirty="0"/>
          </a:p>
        </p:txBody>
      </p:sp>
      <p:sp>
        <p:nvSpPr>
          <p:cNvPr id="1090" name="Google Shape;1090;p76"/>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65</a:t>
            </a:fld>
            <a:endParaRPr lang="en"/>
          </a:p>
        </p:txBody>
      </p:sp>
      <p:graphicFrame>
        <p:nvGraphicFramePr>
          <p:cNvPr id="1091" name="Google Shape;1091;p76"/>
          <p:cNvGraphicFramePr/>
          <p:nvPr>
            <p:extLst>
              <p:ext uri="{D42A27DB-BD31-4B8C-83A1-F6EECF244321}">
                <p14:modId xmlns:p14="http://schemas.microsoft.com/office/powerpoint/2010/main" val="1259397488"/>
              </p:ext>
            </p:extLst>
          </p:nvPr>
        </p:nvGraphicFramePr>
        <p:xfrm>
          <a:off x="827950" y="1751555"/>
          <a:ext cx="7843200" cy="1640400"/>
        </p:xfrm>
        <a:graphic>
          <a:graphicData uri="http://schemas.openxmlformats.org/drawingml/2006/table">
            <a:tbl>
              <a:tblPr>
                <a:noFill/>
              </a:tblPr>
              <a:tblGrid>
                <a:gridCol w="2614400">
                  <a:extLst>
                    <a:ext uri="{9D8B030D-6E8A-4147-A177-3AD203B41FA5}">
                      <a16:colId xmlns:a16="http://schemas.microsoft.com/office/drawing/2014/main" val="20000"/>
                    </a:ext>
                  </a:extLst>
                </a:gridCol>
                <a:gridCol w="2614400">
                  <a:extLst>
                    <a:ext uri="{9D8B030D-6E8A-4147-A177-3AD203B41FA5}">
                      <a16:colId xmlns:a16="http://schemas.microsoft.com/office/drawing/2014/main" val="20001"/>
                    </a:ext>
                  </a:extLst>
                </a:gridCol>
                <a:gridCol w="2614400">
                  <a:extLst>
                    <a:ext uri="{9D8B030D-6E8A-4147-A177-3AD203B41FA5}">
                      <a16:colId xmlns:a16="http://schemas.microsoft.com/office/drawing/2014/main" val="20002"/>
                    </a:ext>
                  </a:extLst>
                </a:gridCol>
              </a:tblGrid>
              <a:tr h="54680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solidFill>
                          <a:schemeClr val="lt1"/>
                        </a:solidFill>
                      </a:endParaRPr>
                    </a:p>
                  </a:txBody>
                  <a:tcPr marL="91425" marR="91425" marT="91425" marB="91425">
                    <a:solidFill>
                      <a:schemeClr val="tx1">
                        <a:lumMod val="65000"/>
                        <a:lumOff val="35000"/>
                      </a:schemeClr>
                    </a:solid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 sz="1700" b="1" u="none" strike="noStrike" cap="none" dirty="0">
                          <a:solidFill>
                            <a:schemeClr val="lt1"/>
                          </a:solidFill>
                          <a:latin typeface="Times New Roman" panose="02020603050405020304" pitchFamily="18" charset="0"/>
                          <a:cs typeface="Times New Roman" panose="02020603050405020304" pitchFamily="18" charset="0"/>
                        </a:rPr>
                        <a:t>KNIME </a:t>
                      </a:r>
                      <a:endParaRPr sz="1700" b="1" u="none" strike="noStrike" cap="none" dirty="0">
                        <a:solidFill>
                          <a:schemeClr val="lt1"/>
                        </a:solidFill>
                        <a:latin typeface="Times New Roman" panose="02020603050405020304" pitchFamily="18" charset="0"/>
                        <a:cs typeface="Times New Roman" panose="02020603050405020304" pitchFamily="18" charset="0"/>
                      </a:endParaRPr>
                    </a:p>
                  </a:txBody>
                  <a:tcPr marL="91425" marR="91425" marT="91425" marB="91425">
                    <a:solidFill>
                      <a:schemeClr val="tx1">
                        <a:lumMod val="65000"/>
                        <a:lumOff val="35000"/>
                      </a:schemeClr>
                    </a:solidFill>
                  </a:tcPr>
                </a:tc>
                <a:tc>
                  <a:txBody>
                    <a:bodyPr/>
                    <a:lstStyle/>
                    <a:p>
                      <a:pPr marL="0" marR="0" lvl="0" indent="0" algn="ctr" rtl="0">
                        <a:lnSpc>
                          <a:spcPct val="100000"/>
                        </a:lnSpc>
                        <a:spcBef>
                          <a:spcPts val="0"/>
                        </a:spcBef>
                        <a:spcAft>
                          <a:spcPts val="0"/>
                        </a:spcAft>
                        <a:buClr>
                          <a:srgbClr val="000000"/>
                        </a:buClr>
                        <a:buSzPts val="1700"/>
                        <a:buFont typeface="Arial"/>
                        <a:buNone/>
                      </a:pPr>
                      <a:r>
                        <a:rPr lang="en" sz="1700" b="1" u="none" strike="noStrike" cap="none" dirty="0">
                          <a:solidFill>
                            <a:schemeClr val="lt1"/>
                          </a:solidFill>
                          <a:latin typeface="Times New Roman" panose="02020603050405020304" pitchFamily="18" charset="0"/>
                          <a:cs typeface="Times New Roman" panose="02020603050405020304" pitchFamily="18" charset="0"/>
                        </a:rPr>
                        <a:t>FAERS Dashboard </a:t>
                      </a:r>
                      <a:endParaRPr sz="1700" b="1" u="none" strike="noStrike" cap="none" dirty="0">
                        <a:solidFill>
                          <a:schemeClr val="lt1"/>
                        </a:solidFill>
                        <a:latin typeface="Times New Roman" panose="02020603050405020304" pitchFamily="18" charset="0"/>
                        <a:cs typeface="Times New Roman" panose="02020603050405020304" pitchFamily="18" charset="0"/>
                      </a:endParaRPr>
                    </a:p>
                  </a:txBody>
                  <a:tcPr marL="91425" marR="91425" marT="91425" marB="91425">
                    <a:solidFill>
                      <a:schemeClr val="tx1">
                        <a:lumMod val="65000"/>
                        <a:lumOff val="35000"/>
                      </a:schemeClr>
                    </a:solidFill>
                  </a:tcPr>
                </a:tc>
                <a:extLst>
                  <a:ext uri="{0D108BD9-81ED-4DB2-BD59-A6C34878D82A}">
                    <a16:rowId xmlns:a16="http://schemas.microsoft.com/office/drawing/2014/main" val="10000"/>
                  </a:ext>
                </a:extLst>
              </a:tr>
              <a:tr h="546800">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solidFill>
                            <a:schemeClr val="bg1"/>
                          </a:solidFill>
                          <a:latin typeface="Times New Roman" panose="02020603050405020304" pitchFamily="18" charset="0"/>
                          <a:cs typeface="Times New Roman" panose="02020603050405020304" pitchFamily="18" charset="0"/>
                        </a:rPr>
                        <a:t>BEV - ASA </a:t>
                      </a:r>
                      <a:endParaRPr sz="1400" u="none" strike="noStrike" cap="none" dirty="0">
                        <a:solidFill>
                          <a:schemeClr val="bg1"/>
                        </a:solidFill>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panose="02020603050405020304" pitchFamily="18" charset="0"/>
                          <a:cs typeface="Times New Roman" panose="02020603050405020304" pitchFamily="18" charset="0"/>
                        </a:rPr>
                        <a:t>8980 </a:t>
                      </a:r>
                      <a:endParaRPr sz="1400" u="none" strike="noStrike" cap="none" dirty="0">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panose="02020603050405020304" pitchFamily="18" charset="0"/>
                          <a:cs typeface="Times New Roman" panose="02020603050405020304" pitchFamily="18" charset="0"/>
                        </a:rPr>
                        <a:t>8850</a:t>
                      </a:r>
                      <a:endParaRPr sz="1400" u="none" strike="noStrike" cap="none" dirty="0">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extLst>
                  <a:ext uri="{0D108BD9-81ED-4DB2-BD59-A6C34878D82A}">
                    <a16:rowId xmlns:a16="http://schemas.microsoft.com/office/drawing/2014/main" val="10001"/>
                  </a:ext>
                </a:extLst>
              </a:tr>
              <a:tr h="546800">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solidFill>
                            <a:schemeClr val="bg1"/>
                          </a:solidFill>
                          <a:latin typeface="Times New Roman" panose="02020603050405020304" pitchFamily="18" charset="0"/>
                          <a:cs typeface="Times New Roman" panose="02020603050405020304" pitchFamily="18" charset="0"/>
                        </a:rPr>
                        <a:t>BEV + ASA</a:t>
                      </a:r>
                      <a:endParaRPr sz="1400" u="none" strike="noStrike" cap="none" dirty="0">
                        <a:solidFill>
                          <a:schemeClr val="bg1"/>
                        </a:solidFill>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panose="02020603050405020304" pitchFamily="18" charset="0"/>
                          <a:cs typeface="Times New Roman" panose="02020603050405020304" pitchFamily="18" charset="0"/>
                        </a:rPr>
                        <a:t>556</a:t>
                      </a:r>
                      <a:endParaRPr sz="1400" u="none" strike="noStrike" cap="none" dirty="0">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tc>
                  <a:txBody>
                    <a:bodyPr/>
                    <a:lstStyle/>
                    <a:p>
                      <a:pPr marL="0" marR="0" lvl="0" indent="0" algn="ctr" rtl="0">
                        <a:lnSpc>
                          <a:spcPct val="100000"/>
                        </a:lnSpc>
                        <a:spcBef>
                          <a:spcPts val="0"/>
                        </a:spcBef>
                        <a:spcAft>
                          <a:spcPts val="0"/>
                        </a:spcAft>
                        <a:buClr>
                          <a:srgbClr val="000000"/>
                        </a:buClr>
                        <a:buSzPts val="1400"/>
                        <a:buFont typeface="Arial"/>
                        <a:buNone/>
                      </a:pPr>
                      <a:r>
                        <a:rPr lang="en" sz="1400" u="none" strike="noStrike" cap="none" dirty="0">
                          <a:latin typeface="Times New Roman" panose="02020603050405020304" pitchFamily="18" charset="0"/>
                          <a:cs typeface="Times New Roman" panose="02020603050405020304" pitchFamily="18" charset="0"/>
                        </a:rPr>
                        <a:t>12</a:t>
                      </a:r>
                      <a:endParaRPr sz="1400" u="none" strike="noStrike" cap="none" dirty="0">
                        <a:latin typeface="Times New Roman" panose="02020603050405020304" pitchFamily="18" charset="0"/>
                        <a:cs typeface="Times New Roman" panose="02020603050405020304" pitchFamily="18" charset="0"/>
                      </a:endParaRPr>
                    </a:p>
                  </a:txBody>
                  <a:tcPr marL="91425" marR="91425" marT="91425" marB="91425">
                    <a:solidFill>
                      <a:schemeClr val="bg1">
                        <a:lumMod val="65000"/>
                      </a:schemeClr>
                    </a:solidFill>
                  </a:tcPr>
                </a:tc>
                <a:extLst>
                  <a:ext uri="{0D108BD9-81ED-4DB2-BD59-A6C34878D82A}">
                    <a16:rowId xmlns:a16="http://schemas.microsoft.com/office/drawing/2014/main" val="10002"/>
                  </a:ext>
                </a:extLst>
              </a:tr>
            </a:tbl>
          </a:graphicData>
        </a:graphic>
      </p:graphicFrame>
      <p:sp>
        <p:nvSpPr>
          <p:cNvPr id="1092" name="Google Shape;1092;p76"/>
          <p:cNvSpPr/>
          <p:nvPr/>
        </p:nvSpPr>
        <p:spPr>
          <a:xfrm>
            <a:off x="3810000" y="2358886"/>
            <a:ext cx="1908313" cy="868018"/>
          </a:xfrm>
          <a:prstGeom prst="roundRect">
            <a:avLst>
              <a:gd name="adj" fmla="val 16667"/>
            </a:avLst>
          </a:prstGeom>
          <a:solidFill>
            <a:schemeClr val="accent6"/>
          </a:solidFill>
          <a:ln w="25400" cap="flat" cmpd="sng">
            <a:solidFill>
              <a:schemeClr val="accent6">
                <a:lumMod val="5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400" b="0" i="0" u="none" strike="noStrike" cap="none" dirty="0">
                <a:solidFill>
                  <a:schemeClr val="lt1"/>
                </a:solidFill>
                <a:latin typeface="Times New Roman" panose="02020603050405020304" pitchFamily="18" charset="0"/>
                <a:ea typeface="Arial"/>
                <a:cs typeface="Times New Roman" panose="02020603050405020304" pitchFamily="18" charset="0"/>
                <a:sym typeface="Arial"/>
              </a:rPr>
              <a:t>9,536</a:t>
            </a:r>
            <a:endParaRPr dirty="0">
              <a:latin typeface="Times New Roman" panose="02020603050405020304" pitchFamily="18" charset="0"/>
              <a:cs typeface="Times New Roman" panose="02020603050405020304" pitchFamily="18" charset="0"/>
            </a:endParaRPr>
          </a:p>
        </p:txBody>
      </p:sp>
      <p:sp>
        <p:nvSpPr>
          <p:cNvPr id="1093" name="Google Shape;1093;p76"/>
          <p:cNvSpPr/>
          <p:nvPr/>
        </p:nvSpPr>
        <p:spPr>
          <a:xfrm>
            <a:off x="6496549" y="2358886"/>
            <a:ext cx="1908313" cy="868018"/>
          </a:xfrm>
          <a:prstGeom prst="roundRect">
            <a:avLst>
              <a:gd name="adj" fmla="val 16667"/>
            </a:avLst>
          </a:prstGeom>
          <a:solidFill>
            <a:schemeClr val="accent6"/>
          </a:solidFill>
          <a:ln w="25400" cap="flat" cmpd="sng">
            <a:solidFill>
              <a:schemeClr val="accent6">
                <a:lumMod val="5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 sz="1400" b="0" i="0" u="none" strike="noStrike" cap="none" dirty="0">
                <a:solidFill>
                  <a:schemeClr val="lt1"/>
                </a:solidFill>
                <a:latin typeface="Times New Roman" panose="02020603050405020304" pitchFamily="18" charset="0"/>
                <a:ea typeface="Arial"/>
                <a:cs typeface="Times New Roman" panose="02020603050405020304" pitchFamily="18" charset="0"/>
                <a:sym typeface="Arial"/>
              </a:rPr>
              <a:t>8,862</a:t>
            </a:r>
            <a:endParaRPr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92"/>
                                        </p:tgtEl>
                                        <p:attrNameLst>
                                          <p:attrName>style.visibility</p:attrName>
                                        </p:attrNameLst>
                                      </p:cBhvr>
                                      <p:to>
                                        <p:strVal val="visible"/>
                                      </p:to>
                                    </p:set>
                                    <p:anim calcmode="lin" valueType="num">
                                      <p:cBhvr additive="base">
                                        <p:cTn id="7" dur="500"/>
                                        <p:tgtEl>
                                          <p:spTgt spid="1092"/>
                                        </p:tgtEl>
                                        <p:attrNameLst>
                                          <p:attrName>ppt_w</p:attrName>
                                        </p:attrNameLst>
                                      </p:cBhvr>
                                      <p:tavLst>
                                        <p:tav tm="0">
                                          <p:val>
                                            <p:strVal val="0"/>
                                          </p:val>
                                        </p:tav>
                                        <p:tav tm="100000">
                                          <p:val>
                                            <p:strVal val="#ppt_w"/>
                                          </p:val>
                                        </p:tav>
                                      </p:tavLst>
                                    </p:anim>
                                    <p:anim calcmode="lin" valueType="num">
                                      <p:cBhvr additive="base">
                                        <p:cTn id="8" dur="500"/>
                                        <p:tgtEl>
                                          <p:spTgt spid="1092"/>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093"/>
                                        </p:tgtEl>
                                        <p:attrNameLst>
                                          <p:attrName>style.visibility</p:attrName>
                                        </p:attrNameLst>
                                      </p:cBhvr>
                                      <p:to>
                                        <p:strVal val="visible"/>
                                      </p:to>
                                    </p:set>
                                    <p:anim calcmode="lin" valueType="num">
                                      <p:cBhvr additive="base">
                                        <p:cTn id="13" dur="500"/>
                                        <p:tgtEl>
                                          <p:spTgt spid="1093"/>
                                        </p:tgtEl>
                                        <p:attrNameLst>
                                          <p:attrName>ppt_w</p:attrName>
                                        </p:attrNameLst>
                                      </p:cBhvr>
                                      <p:tavLst>
                                        <p:tav tm="0">
                                          <p:val>
                                            <p:strVal val="0"/>
                                          </p:val>
                                        </p:tav>
                                        <p:tav tm="100000">
                                          <p:val>
                                            <p:strVal val="#ppt_w"/>
                                          </p:val>
                                        </p:tav>
                                      </p:tavLst>
                                    </p:anim>
                                    <p:anim calcmode="lin" valueType="num">
                                      <p:cBhvr additive="base">
                                        <p:cTn id="14" dur="500"/>
                                        <p:tgtEl>
                                          <p:spTgt spid="1093"/>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97"/>
        <p:cNvGrpSpPr/>
        <p:nvPr/>
      </p:nvGrpSpPr>
      <p:grpSpPr>
        <a:xfrm>
          <a:off x="0" y="0"/>
          <a:ext cx="0" cy="0"/>
          <a:chOff x="0" y="0"/>
          <a:chExt cx="0" cy="0"/>
        </a:xfrm>
      </p:grpSpPr>
      <p:sp>
        <p:nvSpPr>
          <p:cNvPr id="1098" name="Google Shape;1098;p77"/>
          <p:cNvSpPr txBox="1">
            <a:spLocks noGrp="1"/>
          </p:cNvSpPr>
          <p:nvPr>
            <p:ph type="title"/>
          </p:nvPr>
        </p:nvSpPr>
        <p:spPr>
          <a:xfrm>
            <a:off x="360000" y="258645"/>
            <a:ext cx="8427600" cy="362104"/>
          </a:xfrm>
          <a:noFill/>
          <a:ln>
            <a:noFill/>
          </a:ln>
        </p:spPr>
        <p:txBody>
          <a:bodyPr spcFirstLastPara="1" wrap="square" lIns="0" tIns="0" rIns="0" bIns="0" anchor="ctr" anchorCtr="0">
            <a:noAutofit/>
          </a:bodyPr>
          <a:lstStyle/>
          <a:p>
            <a:pPr lvl="0"/>
            <a:r>
              <a:rPr lang="en-GB" dirty="0"/>
              <a:t>Future Directions </a:t>
            </a:r>
          </a:p>
        </p:txBody>
      </p:sp>
      <p:sp>
        <p:nvSpPr>
          <p:cNvPr id="1099" name="Google Shape;1099;p77"/>
          <p:cNvSpPr txBox="1">
            <a:spLocks noGrp="1"/>
          </p:cNvSpPr>
          <p:nvPr>
            <p:ph idx="1"/>
          </p:nvPr>
        </p:nvSpPr>
        <p:spPr>
          <a:xfrm>
            <a:off x="360000" y="907200"/>
            <a:ext cx="8427600" cy="3664440"/>
          </a:xfrm>
          <a:noFill/>
          <a:ln>
            <a:noFill/>
          </a:ln>
        </p:spPr>
        <p:txBody>
          <a:bodyPr spcFirstLastPara="1" wrap="square" lIns="0" tIns="0" rIns="0" bIns="0" anchor="t" anchorCtr="0">
            <a:noAutofit/>
          </a:bodyPr>
          <a:lstStyle/>
          <a:p>
            <a:pPr lvl="0"/>
            <a:r>
              <a:rPr lang="en-GB" dirty="0">
                <a:sym typeface="Times New Roman"/>
              </a:rPr>
              <a:t>Future research should consider incorporating additional databases, such as EudraVigilance (European Union Drug Regulating Authority Vigilance) and the Japanese reports in VigiBase  , to provide a more comprehensive view of adverse events. </a:t>
            </a:r>
          </a:p>
          <a:p>
            <a:pPr lvl="0"/>
            <a:endParaRPr lang="en-GB" dirty="0">
              <a:sym typeface="Times New Roman"/>
            </a:endParaRPr>
          </a:p>
          <a:p>
            <a:pPr lvl="0"/>
            <a:r>
              <a:rPr lang="en-GB" dirty="0">
                <a:sym typeface="Times New Roman"/>
              </a:rPr>
              <a:t>EudraVigilance may use different spellings for medications that may not be captured in databases like FAERS, and VigiBase being linked to the World Health Organization provides a more global perspective on adverse events</a:t>
            </a:r>
          </a:p>
        </p:txBody>
      </p:sp>
      <p:sp>
        <p:nvSpPr>
          <p:cNvPr id="1100" name="Google Shape;1100;p77"/>
          <p:cNvSpPr txBox="1">
            <a:spLocks noGrp="1"/>
          </p:cNvSpPr>
          <p:nvPr>
            <p:ph type="sldNum" sz="quarter" idx="12"/>
          </p:nvPr>
        </p:nvSpPr>
        <p:spPr>
          <a:xfrm>
            <a:off x="1864894" y="4901727"/>
            <a:ext cx="576000" cy="236856"/>
          </a:xfrm>
          <a:noFill/>
          <a:ln>
            <a:noFill/>
          </a:ln>
        </p:spPr>
        <p:txBody>
          <a:bodyPr spcFirstLastPara="1" wrap="square" lIns="0" tIns="0" rIns="0" bIns="0" anchor="ctr" anchorCtr="0">
            <a:noAutofit/>
          </a:bodyPr>
          <a:lstStyle/>
          <a:p>
            <a:pPr lvl="0"/>
            <a:fld id="{00000000-1234-1234-1234-123412341234}" type="slidenum">
              <a:rPr lang="en"/>
              <a:pPr lvl="0"/>
              <a:t>66</a:t>
            </a:fld>
            <a:endParaRPr lang="e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28B1112F-1611-B29B-071A-CB429C56CC75}"/>
              </a:ext>
            </a:extLst>
          </p:cNvPr>
          <p:cNvSpPr>
            <a:spLocks noGrp="1"/>
          </p:cNvSpPr>
          <p:nvPr>
            <p:ph type="subTitle" idx="1"/>
          </p:nvPr>
        </p:nvSpPr>
        <p:spPr>
          <a:xfrm>
            <a:off x="360000" y="3923640"/>
            <a:ext cx="5774469" cy="648000"/>
          </a:xfrm>
        </p:spPr>
        <p:txBody>
          <a:bodyPr/>
          <a:lstStyle/>
          <a:p>
            <a:r>
              <a:rPr lang="en-US" dirty="0"/>
              <a:t>Thank you!</a:t>
            </a:r>
          </a:p>
        </p:txBody>
      </p:sp>
      <p:sp>
        <p:nvSpPr>
          <p:cNvPr id="10" name="Picture Placeholder 9">
            <a:extLst>
              <a:ext uri="{FF2B5EF4-FFF2-40B4-BE49-F238E27FC236}">
                <a16:creationId xmlns:a16="http://schemas.microsoft.com/office/drawing/2014/main" id="{B4FE3DEA-5D20-15D4-7C60-63B2E2A9D6D4}"/>
              </a:ext>
            </a:extLst>
          </p:cNvPr>
          <p:cNvSpPr>
            <a:spLocks noGrp="1"/>
          </p:cNvSpPr>
          <p:nvPr>
            <p:ph type="pic" sz="quarter" idx="16"/>
          </p:nvPr>
        </p:nvSpPr>
        <p:spPr/>
        <p:txBody>
          <a:bodyPr/>
          <a:lstStyle/>
          <a:p>
            <a:endParaRPr lang="en-US"/>
          </a:p>
        </p:txBody>
      </p:sp>
      <p:sp>
        <p:nvSpPr>
          <p:cNvPr id="4" name="Slide Number Placeholder 3">
            <a:extLst>
              <a:ext uri="{FF2B5EF4-FFF2-40B4-BE49-F238E27FC236}">
                <a16:creationId xmlns:a16="http://schemas.microsoft.com/office/drawing/2014/main" id="{E513DAA4-5095-48E4-CB53-FF06E1C6BA50}"/>
              </a:ext>
            </a:extLst>
          </p:cNvPr>
          <p:cNvSpPr>
            <a:spLocks noGrp="1"/>
          </p:cNvSpPr>
          <p:nvPr>
            <p:ph type="sldNum" sz="quarter" idx="19"/>
          </p:nvPr>
        </p:nvSpPr>
        <p:spPr>
          <a:xfrm>
            <a:off x="1864894" y="4901727"/>
            <a:ext cx="576000" cy="236856"/>
          </a:xfrm>
        </p:spPr>
        <p:txBody>
          <a:bodyPr/>
          <a:lstStyle/>
          <a:p>
            <a:fld id="{81D60167-4931-47E6-BA6A-407CBD079E47}" type="slidenum">
              <a:rPr lang="en-US" smtClean="0"/>
              <a:pPr/>
              <a:t>67</a:t>
            </a:fld>
            <a:endParaRPr lang="en-US" dirty="0"/>
          </a:p>
        </p:txBody>
      </p:sp>
    </p:spTree>
    <p:extLst>
      <p:ext uri="{BB962C8B-B14F-4D97-AF65-F5344CB8AC3E}">
        <p14:creationId xmlns:p14="http://schemas.microsoft.com/office/powerpoint/2010/main" val="3840772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E4DC-DC28-25C0-2F22-E665844A957D}"/>
              </a:ext>
            </a:extLst>
          </p:cNvPr>
          <p:cNvSpPr>
            <a:spLocks noGrp="1"/>
          </p:cNvSpPr>
          <p:nvPr>
            <p:ph type="title"/>
          </p:nvPr>
        </p:nvSpPr>
        <p:spPr>
          <a:xfrm>
            <a:off x="360000" y="258645"/>
            <a:ext cx="8427600" cy="362104"/>
          </a:xfrm>
        </p:spPr>
        <p:txBody>
          <a:bodyPr/>
          <a:lstStyle/>
          <a:p>
            <a:r>
              <a:rPr lang="en-US" dirty="0"/>
              <a:t>FAERS Limitations</a:t>
            </a:r>
          </a:p>
        </p:txBody>
      </p:sp>
      <p:sp>
        <p:nvSpPr>
          <p:cNvPr id="3" name="Text Placeholder 2">
            <a:extLst>
              <a:ext uri="{FF2B5EF4-FFF2-40B4-BE49-F238E27FC236}">
                <a16:creationId xmlns:a16="http://schemas.microsoft.com/office/drawing/2014/main" id="{C00C4521-DE87-58AF-C796-0CA0A944F77C}"/>
              </a:ext>
            </a:extLst>
          </p:cNvPr>
          <p:cNvSpPr>
            <a:spLocks noGrp="1"/>
          </p:cNvSpPr>
          <p:nvPr>
            <p:ph idx="1"/>
          </p:nvPr>
        </p:nvSpPr>
        <p:spPr>
          <a:xfrm>
            <a:off x="360000" y="907200"/>
            <a:ext cx="8427600" cy="3664440"/>
          </a:xfrm>
        </p:spPr>
        <p:txBody>
          <a:bodyPr/>
          <a:lstStyle/>
          <a:p>
            <a:pPr marL="342900" indent="-342900">
              <a:buFont typeface="+mj-lt"/>
              <a:buAutoNum type="arabicPeriod"/>
            </a:pPr>
            <a:r>
              <a:rPr lang="en-US" dirty="0">
                <a:sym typeface="Times New Roman"/>
              </a:rPr>
              <a:t>Self-reported nature</a:t>
            </a:r>
          </a:p>
          <a:p>
            <a:pPr marL="342900" indent="-342900">
              <a:buFont typeface="+mj-lt"/>
              <a:buAutoNum type="arabicPeriod"/>
            </a:pPr>
            <a:r>
              <a:rPr lang="en-US" dirty="0">
                <a:sym typeface="Times New Roman"/>
              </a:rPr>
              <a:t>Timing of the report </a:t>
            </a:r>
          </a:p>
          <a:p>
            <a:pPr marL="342900" indent="-342900">
              <a:buFont typeface="+mj-lt"/>
              <a:buAutoNum type="arabicPeriod"/>
            </a:pPr>
            <a:r>
              <a:rPr lang="en-US" dirty="0">
                <a:sym typeface="Times New Roman"/>
              </a:rPr>
              <a:t>Under-reporting by physicians </a:t>
            </a:r>
          </a:p>
          <a:p>
            <a:pPr marL="342900" indent="-342900">
              <a:buFont typeface="+mj-lt"/>
              <a:buAutoNum type="arabicPeriod"/>
            </a:pPr>
            <a:r>
              <a:rPr lang="en-US" dirty="0">
                <a:sym typeface="Times New Roman"/>
              </a:rPr>
              <a:t>Duplicate and incomplete information.</a:t>
            </a:r>
          </a:p>
          <a:p>
            <a:pPr marL="342900" indent="-342900">
              <a:buFont typeface="+mj-lt"/>
              <a:buAutoNum type="arabicPeriod"/>
            </a:pPr>
            <a:r>
              <a:rPr lang="en-US" dirty="0">
                <a:sym typeface="Times New Roman"/>
              </a:rPr>
              <a:t>Several challenges in terms of de-duplicating records and mapping. </a:t>
            </a:r>
          </a:p>
        </p:txBody>
      </p:sp>
      <p:sp>
        <p:nvSpPr>
          <p:cNvPr id="7" name="Slide Number Placeholder 6">
            <a:extLst>
              <a:ext uri="{FF2B5EF4-FFF2-40B4-BE49-F238E27FC236}">
                <a16:creationId xmlns:a16="http://schemas.microsoft.com/office/drawing/2014/main" id="{1C53F28E-1D23-0FC1-F3B2-CFA90570ED25}"/>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7</a:t>
            </a:fld>
            <a:endParaRPr lang="en-US" dirty="0"/>
          </a:p>
        </p:txBody>
      </p:sp>
      <p:pic>
        <p:nvPicPr>
          <p:cNvPr id="9" name="Google Shape;443;p14">
            <a:extLst>
              <a:ext uri="{FF2B5EF4-FFF2-40B4-BE49-F238E27FC236}">
                <a16:creationId xmlns:a16="http://schemas.microsoft.com/office/drawing/2014/main" id="{2CCB9CC5-A8C8-BEC2-82E5-0EAEBCAA12ED}"/>
              </a:ext>
            </a:extLst>
          </p:cNvPr>
          <p:cNvPicPr preferRelativeResize="0"/>
          <p:nvPr/>
        </p:nvPicPr>
        <p:blipFill rotWithShape="1">
          <a:blip r:embed="rId3">
            <a:alphaModFix/>
          </a:blip>
          <a:srcRect/>
          <a:stretch/>
        </p:blipFill>
        <p:spPr>
          <a:xfrm>
            <a:off x="6116688" y="2094100"/>
            <a:ext cx="2643000" cy="2643000"/>
          </a:xfrm>
          <a:prstGeom prst="rect">
            <a:avLst/>
          </a:prstGeom>
          <a:noFill/>
          <a:ln>
            <a:noFill/>
          </a:ln>
        </p:spPr>
      </p:pic>
    </p:spTree>
    <p:extLst>
      <p:ext uri="{BB962C8B-B14F-4D97-AF65-F5344CB8AC3E}">
        <p14:creationId xmlns:p14="http://schemas.microsoft.com/office/powerpoint/2010/main" val="33667662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E4DC-DC28-25C0-2F22-E665844A957D}"/>
              </a:ext>
            </a:extLst>
          </p:cNvPr>
          <p:cNvSpPr>
            <a:spLocks noGrp="1"/>
          </p:cNvSpPr>
          <p:nvPr>
            <p:ph type="title"/>
          </p:nvPr>
        </p:nvSpPr>
        <p:spPr>
          <a:xfrm>
            <a:off x="360000" y="258645"/>
            <a:ext cx="8427600" cy="362104"/>
          </a:xfrm>
        </p:spPr>
        <p:txBody>
          <a:bodyPr/>
          <a:lstStyle/>
          <a:p>
            <a:r>
              <a:rPr lang="en-US" dirty="0"/>
              <a:t>FAERS Limitations</a:t>
            </a:r>
          </a:p>
        </p:txBody>
      </p:sp>
      <p:sp>
        <p:nvSpPr>
          <p:cNvPr id="3" name="Text Placeholder 2">
            <a:extLst>
              <a:ext uri="{FF2B5EF4-FFF2-40B4-BE49-F238E27FC236}">
                <a16:creationId xmlns:a16="http://schemas.microsoft.com/office/drawing/2014/main" id="{C00C4521-DE87-58AF-C796-0CA0A944F77C}"/>
              </a:ext>
            </a:extLst>
          </p:cNvPr>
          <p:cNvSpPr>
            <a:spLocks noGrp="1"/>
          </p:cNvSpPr>
          <p:nvPr>
            <p:ph idx="1"/>
          </p:nvPr>
        </p:nvSpPr>
        <p:spPr>
          <a:xfrm>
            <a:off x="360000" y="907200"/>
            <a:ext cx="8427600" cy="3664440"/>
          </a:xfrm>
        </p:spPr>
        <p:txBody>
          <a:bodyPr/>
          <a:lstStyle/>
          <a:p>
            <a:pPr marL="342900" lvl="0" indent="-342900">
              <a:buFont typeface="+mj-lt"/>
              <a:buAutoNum type="arabicPeriod" startAt="6"/>
            </a:pPr>
            <a:r>
              <a:rPr lang="en-US" dirty="0">
                <a:sym typeface="Times New Roman"/>
              </a:rPr>
              <a:t>Data Structure: The FAERS data is structured in a way that can be difficult to work with, particularly for those who are not familiar with the database schema.</a:t>
            </a:r>
          </a:p>
          <a:p>
            <a:pPr marL="342900" lvl="0" indent="-342900">
              <a:buFont typeface="+mj-lt"/>
              <a:buAutoNum type="arabicPeriod" startAt="6"/>
            </a:pPr>
            <a:r>
              <a:rPr lang="en-US" dirty="0">
                <a:sym typeface="Times New Roman"/>
              </a:rPr>
              <a:t> Data size requires specialized  computing skills.</a:t>
            </a:r>
          </a:p>
          <a:p>
            <a:pPr marL="342900" lvl="0" indent="-342900">
              <a:buFont typeface="+mj-lt"/>
              <a:buAutoNum type="arabicPeriod" startAt="6"/>
            </a:pPr>
            <a:r>
              <a:rPr lang="en-US" dirty="0">
                <a:sym typeface="Times New Roman"/>
              </a:rPr>
              <a:t> Time consuming process.</a:t>
            </a:r>
          </a:p>
          <a:p>
            <a:pPr marL="342900" indent="-342900">
              <a:buFont typeface="+mj-lt"/>
              <a:buAutoNum type="arabicPeriod" startAt="6"/>
            </a:pPr>
            <a:endParaRPr lang="en-US" dirty="0"/>
          </a:p>
        </p:txBody>
      </p:sp>
      <p:sp>
        <p:nvSpPr>
          <p:cNvPr id="6" name="Slide Number Placeholder 5">
            <a:extLst>
              <a:ext uri="{FF2B5EF4-FFF2-40B4-BE49-F238E27FC236}">
                <a16:creationId xmlns:a16="http://schemas.microsoft.com/office/drawing/2014/main" id="{03827465-7ED5-2E77-A030-301902447323}"/>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8</a:t>
            </a:fld>
            <a:endParaRPr lang="en-US" dirty="0"/>
          </a:p>
        </p:txBody>
      </p:sp>
      <p:pic>
        <p:nvPicPr>
          <p:cNvPr id="9" name="Google Shape;443;p14">
            <a:extLst>
              <a:ext uri="{FF2B5EF4-FFF2-40B4-BE49-F238E27FC236}">
                <a16:creationId xmlns:a16="http://schemas.microsoft.com/office/drawing/2014/main" id="{EE82B268-961C-0704-2DD2-77D5AD89FA96}"/>
              </a:ext>
            </a:extLst>
          </p:cNvPr>
          <p:cNvPicPr preferRelativeResize="0"/>
          <p:nvPr/>
        </p:nvPicPr>
        <p:blipFill rotWithShape="1">
          <a:blip r:embed="rId2">
            <a:alphaModFix/>
          </a:blip>
          <a:srcRect/>
          <a:stretch/>
        </p:blipFill>
        <p:spPr>
          <a:xfrm>
            <a:off x="6116688" y="2094100"/>
            <a:ext cx="2643000" cy="2643000"/>
          </a:xfrm>
          <a:prstGeom prst="rect">
            <a:avLst/>
          </a:prstGeom>
          <a:noFill/>
          <a:ln>
            <a:noFill/>
          </a:ln>
        </p:spPr>
      </p:pic>
    </p:spTree>
    <p:extLst>
      <p:ext uri="{BB962C8B-B14F-4D97-AF65-F5344CB8AC3E}">
        <p14:creationId xmlns:p14="http://schemas.microsoft.com/office/powerpoint/2010/main" val="3367062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F2777-3C50-C021-869A-755EB492A822}"/>
              </a:ext>
            </a:extLst>
          </p:cNvPr>
          <p:cNvSpPr>
            <a:spLocks noGrp="1"/>
          </p:cNvSpPr>
          <p:nvPr>
            <p:ph type="title"/>
          </p:nvPr>
        </p:nvSpPr>
        <p:spPr>
          <a:xfrm>
            <a:off x="360000" y="258645"/>
            <a:ext cx="8427600" cy="362104"/>
          </a:xfrm>
        </p:spPr>
        <p:txBody>
          <a:bodyPr/>
          <a:lstStyle/>
          <a:p>
            <a:r>
              <a:rPr lang="en-US" dirty="0"/>
              <a:t>KNIME</a:t>
            </a:r>
          </a:p>
        </p:txBody>
      </p:sp>
      <p:sp>
        <p:nvSpPr>
          <p:cNvPr id="3" name="Text Placeholder 2">
            <a:extLst>
              <a:ext uri="{FF2B5EF4-FFF2-40B4-BE49-F238E27FC236}">
                <a16:creationId xmlns:a16="http://schemas.microsoft.com/office/drawing/2014/main" id="{19870031-89E3-97E6-27DA-95EA87E49CE4}"/>
              </a:ext>
            </a:extLst>
          </p:cNvPr>
          <p:cNvSpPr>
            <a:spLocks noGrp="1"/>
          </p:cNvSpPr>
          <p:nvPr>
            <p:ph idx="1"/>
          </p:nvPr>
        </p:nvSpPr>
        <p:spPr>
          <a:xfrm>
            <a:off x="360000" y="907200"/>
            <a:ext cx="8427600" cy="3664440"/>
          </a:xfrm>
        </p:spPr>
        <p:txBody>
          <a:bodyPr/>
          <a:lstStyle/>
          <a:p>
            <a:pPr lvl="0"/>
            <a:r>
              <a:rPr lang="en-US" dirty="0">
                <a:sym typeface="Times New Roman"/>
              </a:rPr>
              <a:t>KNIME (Konstanz Information Miner) is an open-source data analytics platform that allows users to build and deploy data science workflows, including data preprocessing, analysis, modeling, and visualization. Some advantages of KNIME include: </a:t>
            </a:r>
          </a:p>
          <a:p>
            <a:pPr lvl="0"/>
            <a:endParaRPr lang="en-US" dirty="0">
              <a:sym typeface="Times New Roman"/>
            </a:endParaRPr>
          </a:p>
          <a:p>
            <a:pPr marL="342900" lvl="0" indent="-342900">
              <a:buFont typeface="+mj-lt"/>
              <a:buAutoNum type="arabicPeriod"/>
            </a:pPr>
            <a:r>
              <a:rPr lang="en-US" dirty="0">
                <a:sym typeface="Times New Roman"/>
              </a:rPr>
              <a:t>Open-source</a:t>
            </a:r>
          </a:p>
          <a:p>
            <a:pPr marL="342900" lvl="0" indent="-342900">
              <a:buFont typeface="+mj-lt"/>
              <a:buAutoNum type="arabicPeriod"/>
            </a:pPr>
            <a:r>
              <a:rPr lang="en-US" dirty="0">
                <a:sym typeface="Times New Roman"/>
              </a:rPr>
              <a:t>Ease of use</a:t>
            </a:r>
          </a:p>
          <a:p>
            <a:pPr marL="342900" lvl="0" indent="-342900">
              <a:buFont typeface="+mj-lt"/>
              <a:buAutoNum type="arabicPeriod"/>
            </a:pPr>
            <a:r>
              <a:rPr lang="en-US" dirty="0">
                <a:sym typeface="Times New Roman"/>
              </a:rPr>
              <a:t>Collaboration</a:t>
            </a:r>
          </a:p>
          <a:p>
            <a:pPr marL="342900" lvl="0" indent="-342900">
              <a:buFont typeface="+mj-lt"/>
              <a:buAutoNum type="arabicPeriod"/>
            </a:pPr>
            <a:r>
              <a:rPr lang="en-US" dirty="0">
                <a:sym typeface="Times New Roman"/>
              </a:rPr>
              <a:t>Community support</a:t>
            </a:r>
          </a:p>
          <a:p>
            <a:endParaRPr lang="en-US" dirty="0"/>
          </a:p>
        </p:txBody>
      </p:sp>
      <p:sp>
        <p:nvSpPr>
          <p:cNvPr id="7" name="Slide Number Placeholder 6">
            <a:extLst>
              <a:ext uri="{FF2B5EF4-FFF2-40B4-BE49-F238E27FC236}">
                <a16:creationId xmlns:a16="http://schemas.microsoft.com/office/drawing/2014/main" id="{CB71D0C2-FC04-2F19-275E-21A789A3CF22}"/>
              </a:ext>
            </a:extLst>
          </p:cNvPr>
          <p:cNvSpPr>
            <a:spLocks noGrp="1"/>
          </p:cNvSpPr>
          <p:nvPr>
            <p:ph type="sldNum" sz="quarter" idx="12"/>
          </p:nvPr>
        </p:nvSpPr>
        <p:spPr>
          <a:xfrm>
            <a:off x="1864894" y="4901727"/>
            <a:ext cx="576000" cy="236856"/>
          </a:xfrm>
        </p:spPr>
        <p:txBody>
          <a:bodyPr/>
          <a:lstStyle/>
          <a:p>
            <a:fld id="{81D60167-4931-47E6-BA6A-407CBD079E47}" type="slidenum">
              <a:rPr lang="en-US" smtClean="0"/>
              <a:pPr/>
              <a:t>9</a:t>
            </a:fld>
            <a:endParaRPr lang="en-US" dirty="0"/>
          </a:p>
        </p:txBody>
      </p:sp>
      <p:pic>
        <p:nvPicPr>
          <p:cNvPr id="4" name="Google Shape;452;p15">
            <a:extLst>
              <a:ext uri="{FF2B5EF4-FFF2-40B4-BE49-F238E27FC236}">
                <a16:creationId xmlns:a16="http://schemas.microsoft.com/office/drawing/2014/main" id="{92B2FE13-2408-BDAF-C295-18F65B2598B1}"/>
              </a:ext>
            </a:extLst>
          </p:cNvPr>
          <p:cNvPicPr preferRelativeResize="0"/>
          <p:nvPr/>
        </p:nvPicPr>
        <p:blipFill rotWithShape="1">
          <a:blip r:embed="rId3">
            <a:alphaModFix/>
          </a:blip>
          <a:srcRect/>
          <a:stretch/>
        </p:blipFill>
        <p:spPr>
          <a:xfrm>
            <a:off x="6462007" y="3085098"/>
            <a:ext cx="1670825" cy="1505250"/>
          </a:xfrm>
          <a:prstGeom prst="rect">
            <a:avLst/>
          </a:prstGeom>
          <a:noFill/>
          <a:ln>
            <a:noFill/>
          </a:ln>
        </p:spPr>
      </p:pic>
      <p:pic>
        <p:nvPicPr>
          <p:cNvPr id="5" name="Google Shape;451;p15">
            <a:extLst>
              <a:ext uri="{FF2B5EF4-FFF2-40B4-BE49-F238E27FC236}">
                <a16:creationId xmlns:a16="http://schemas.microsoft.com/office/drawing/2014/main" id="{9BACD2B5-D640-FE8D-DC2B-32DDD042DB9C}"/>
              </a:ext>
            </a:extLst>
          </p:cNvPr>
          <p:cNvPicPr preferRelativeResize="0"/>
          <p:nvPr/>
        </p:nvPicPr>
        <p:blipFill rotWithShape="1">
          <a:blip r:embed="rId4">
            <a:alphaModFix/>
          </a:blip>
          <a:srcRect/>
          <a:stretch/>
        </p:blipFill>
        <p:spPr>
          <a:xfrm>
            <a:off x="7696200" y="1733550"/>
            <a:ext cx="1327800" cy="1327800"/>
          </a:xfrm>
          <a:prstGeom prst="rect">
            <a:avLst/>
          </a:prstGeom>
          <a:noFill/>
          <a:ln>
            <a:noFill/>
          </a:ln>
        </p:spPr>
      </p:pic>
    </p:spTree>
    <p:extLst>
      <p:ext uri="{BB962C8B-B14F-4D97-AF65-F5344CB8AC3E}">
        <p14:creationId xmlns:p14="http://schemas.microsoft.com/office/powerpoint/2010/main" val="19096123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1_Office Theme">
  <a:themeElements>
    <a:clrScheme name="KNIME Color Theme">
      <a:dk1>
        <a:srgbClr val="201E1E"/>
      </a:dk1>
      <a:lt1>
        <a:srgbClr val="FFFFFF"/>
      </a:lt1>
      <a:dk2>
        <a:srgbClr val="479990"/>
      </a:dk2>
      <a:lt2>
        <a:srgbClr val="F9F3D8"/>
      </a:lt2>
      <a:accent1>
        <a:srgbClr val="FFD800"/>
      </a:accent1>
      <a:accent2>
        <a:srgbClr val="975692"/>
      </a:accent2>
      <a:accent3>
        <a:srgbClr val="2C93B1"/>
      </a:accent3>
      <a:accent4>
        <a:srgbClr val="C7DA3E"/>
      </a:accent4>
      <a:accent5>
        <a:srgbClr val="F89638"/>
      </a:accent5>
      <a:accent6>
        <a:srgbClr val="F04F50"/>
      </a:accent6>
      <a:hlink>
        <a:srgbClr val="2C93B1"/>
      </a:hlink>
      <a:folHlink>
        <a:srgbClr val="F89638"/>
      </a:folHlink>
    </a:clrScheme>
    <a:fontScheme name="KNIME Avenir">
      <a:majorFont>
        <a:latin typeface="Avenir Next LT Pro Demi"/>
        <a:ea typeface=""/>
        <a:cs typeface=""/>
      </a:majorFont>
      <a:minorFont>
        <a:latin typeface="Avenir Next LT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miter lim="800000"/>
        </a:ln>
      </a:spPr>
      <a:bodyPr wrap="square" lIns="108000" tIns="108000" rIns="108000" bIns="108000" rtlCol="0" anchor="ctr"/>
      <a:lstStyle>
        <a:defPPr algn="ct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1750">
          <a:solidFill>
            <a:schemeClr val="accent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ln w="15875">
          <a:noFill/>
        </a:ln>
      </a:spPr>
      <a:bodyPr wrap="square" lIns="36000" tIns="36000" rIns="36000" bIns="36000" rtlCol="0" anchor="ctr" anchorCtr="0">
        <a:spAutoFit/>
      </a:bodyPr>
      <a:lstStyle>
        <a:defPPr algn="l">
          <a:defRPr dirty="0" err="1" smtClean="0"/>
        </a:defPPr>
      </a:lstStyle>
    </a:txDef>
  </a:objectDefaults>
  <a:extraClrSchemeLst/>
  <a:custClrLst>
    <a:custClr name="Node-Color Olive">
      <a:srgbClr val="9B9B61"/>
    </a:custClr>
    <a:custClr name="Node-Color Green">
      <a:srgbClr val="1F773F"/>
    </a:custClr>
    <a:custClr name="Node-Color Teal">
      <a:srgbClr val="005559"/>
    </a:custClr>
    <a:custClr name="Node-Color Aqua">
      <a:srgbClr val="2B94B1"/>
    </a:custClr>
    <a:custClr name="Node-Color Navy">
      <a:srgbClr val="1A417A"/>
    </a:custClr>
    <a:custClr name="Node-Color Purple">
      <a:srgbClr val="623266"/>
    </a:custClr>
    <a:custClr name="Node-Color Pink">
      <a:srgbClr val="DC2D87"/>
    </a:custClr>
    <a:custClr name="Node-Color Red">
      <a:srgbClr val="B22020"/>
    </a:custClr>
    <a:custClr name="Node-Color Orange">
      <a:srgbClr val="DD691B"/>
    </a:custClr>
    <a:custClr name="Node-Color Brown">
      <a:srgbClr val="77563C"/>
    </a:custClr>
  </a:custClrLst>
  <a:extLst>
    <a:ext uri="{05A4C25C-085E-4340-85A3-A5531E510DB2}">
      <thm15:themeFamily xmlns:thm15="http://schemas.microsoft.com/office/thememl/2012/main" name="Educators Alliance 2024" id="{EF26841E-8643-7C4A-9859-67742A210684}" vid="{2CE77549-8BBF-AD47-8112-614E4853D8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2483</TotalTime>
  <Words>1781</Words>
  <Application>Microsoft Macintosh PowerPoint</Application>
  <PresentationFormat>On-screen Show (16:9)</PresentationFormat>
  <Paragraphs>222</Paragraphs>
  <Slides>67</Slides>
  <Notes>57</Notes>
  <HiddenSlides>3</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67</vt:i4>
      </vt:variant>
    </vt:vector>
  </HeadingPairs>
  <TitlesOfParts>
    <vt:vector size="78" baseType="lpstr">
      <vt:lpstr>Aptos</vt:lpstr>
      <vt:lpstr>Arial</vt:lpstr>
      <vt:lpstr>Avenir Next LT Pro</vt:lpstr>
      <vt:lpstr>Avenir Next LT Pro Demi</vt:lpstr>
      <vt:lpstr>Barlow</vt:lpstr>
      <vt:lpstr>Barlow Light</vt:lpstr>
      <vt:lpstr>Calibri</vt:lpstr>
      <vt:lpstr>Roboto</vt:lpstr>
      <vt:lpstr>Times New Roman</vt:lpstr>
      <vt:lpstr>Wingdings</vt:lpstr>
      <vt:lpstr>1_Office Theme</vt:lpstr>
      <vt:lpstr>Identification of Adverse Drug Events from the FAERS Database Utilizing the Low-Code KNIME Platform</vt:lpstr>
      <vt:lpstr>Interests </vt:lpstr>
      <vt:lpstr>Post-marketing surveillance (PMS)</vt:lpstr>
      <vt:lpstr>FDA Adverse Event Reporting System Database (FAERS) </vt:lpstr>
      <vt:lpstr>FDA Adverse Event Reporting System Database (FAERS) </vt:lpstr>
      <vt:lpstr>FAERS Applications</vt:lpstr>
      <vt:lpstr>FAERS Limitations</vt:lpstr>
      <vt:lpstr>FAERS Limitations</vt:lpstr>
      <vt:lpstr>KNIME</vt:lpstr>
      <vt:lpstr>KNIME</vt:lpstr>
      <vt:lpstr>Pipeline for extracting FAERS files using KNIME </vt:lpstr>
      <vt:lpstr>Uploading Data into KNIME </vt:lpstr>
      <vt:lpstr>KNIME FAERS Workflow</vt:lpstr>
      <vt:lpstr>Demographics</vt:lpstr>
      <vt:lpstr>PowerPoint Presentation</vt:lpstr>
      <vt:lpstr>Demographic  </vt:lpstr>
      <vt:lpstr>PowerPoint Presentation</vt:lpstr>
      <vt:lpstr>Demographic  </vt:lpstr>
      <vt:lpstr>PowerPoint Presentation</vt:lpstr>
      <vt:lpstr>PowerPoint Presentation</vt:lpstr>
      <vt:lpstr>PowerPoint Presentation</vt:lpstr>
      <vt:lpstr>Drugs</vt:lpstr>
      <vt:lpstr>Drugs</vt:lpstr>
      <vt:lpstr>PowerPoint Presentation</vt:lpstr>
      <vt:lpstr>PowerPoint Presentation</vt:lpstr>
      <vt:lpstr>PowerPoint Presentation</vt:lpstr>
      <vt:lpstr>PowerPoint Presentation</vt:lpstr>
      <vt:lpstr>PowerPoint Presentation</vt:lpstr>
      <vt:lpstr>Drugs</vt:lpstr>
      <vt:lpstr>PowerPoint Presentation</vt:lpstr>
      <vt:lpstr>PowerPoint Presentation</vt:lpstr>
      <vt:lpstr>PowerPoint Presentation</vt:lpstr>
      <vt:lpstr>Indication</vt:lpstr>
      <vt:lpstr>Indication Processing </vt:lpstr>
      <vt:lpstr>PowerPoint Presentation</vt:lpstr>
      <vt:lpstr>PowerPoint Presentation</vt:lpstr>
      <vt:lpstr>PowerPoint Presentation</vt:lpstr>
      <vt:lpstr>Reaction</vt:lpstr>
      <vt:lpstr>Reaction </vt:lpstr>
      <vt:lpstr>PowerPoint Presentation</vt:lpstr>
      <vt:lpstr>PowerPoint Presentation</vt:lpstr>
      <vt:lpstr>Concept Mapping</vt:lpstr>
      <vt:lpstr>Concept Mapping </vt:lpstr>
      <vt:lpstr>Concept Mapping </vt:lpstr>
      <vt:lpstr>Concept Mapping </vt:lpstr>
      <vt:lpstr>PowerPoint Presentation</vt:lpstr>
      <vt:lpstr>Case De-duplication</vt:lpstr>
      <vt:lpstr>Case De-duplicating </vt:lpstr>
      <vt:lpstr>PowerPoint Presentation</vt:lpstr>
      <vt:lpstr>PowerPoint Presentation</vt:lpstr>
      <vt:lpstr>Stand Alone Case</vt:lpstr>
      <vt:lpstr>Bevacizumab and Aspirin</vt:lpstr>
      <vt:lpstr>KNIME FAERS Workflow</vt:lpstr>
      <vt:lpstr>Demographic  </vt:lpstr>
      <vt:lpstr>PowerPoint Presentation</vt:lpstr>
      <vt:lpstr>Drug </vt:lpstr>
      <vt:lpstr>PowerPoint Presentation</vt:lpstr>
      <vt:lpstr>Indication </vt:lpstr>
      <vt:lpstr>PowerPoint Presentation</vt:lpstr>
      <vt:lpstr>Reaction </vt:lpstr>
      <vt:lpstr>PowerPoint Presentation</vt:lpstr>
      <vt:lpstr>Results</vt:lpstr>
      <vt:lpstr>Data Visualization </vt:lpstr>
      <vt:lpstr>PowerPoint Presentation</vt:lpstr>
      <vt:lpstr>Cases Identified </vt:lpstr>
      <vt:lpstr>Future Directions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Dipti Panchwadkar</dc:creator>
  <cp:lastModifiedBy>Stefan Helfrich</cp:lastModifiedBy>
  <cp:revision>29</cp:revision>
  <dcterms:created xsi:type="dcterms:W3CDTF">2024-01-19T17:23:43Z</dcterms:created>
  <dcterms:modified xsi:type="dcterms:W3CDTF">2024-04-18T14:56:18Z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2023-12-14T00:00:00Z</vt:filetime>
  </property>
  <property fmtid="{D5CDD505-2E9C-101B-9397-08002B2CF9AE}" pid="3" name="Creator">
    <vt:lpwstr>Microsoft® PowerPoint® for Microsoft 365</vt:lpwstr>
  </property>
  <property fmtid="{D5CDD505-2E9C-101B-9397-08002B2CF9AE}" pid="4" name="LastSaved">
    <vt:filetime>2024-01-19T00:00:00Z</vt:filetime>
  </property>
  <property fmtid="{D5CDD505-2E9C-101B-9397-08002B2CF9AE}" pid="5" name="Producer">
    <vt:lpwstr>Microsoft® PowerPoint® for Microsoft 365</vt:lpwstr>
  </property>
</Properties>
</file>